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05" r:id="rId3"/>
    <p:sldId id="354" r:id="rId4"/>
    <p:sldId id="345" r:id="rId5"/>
    <p:sldId id="351" r:id="rId6"/>
    <p:sldId id="344" r:id="rId7"/>
    <p:sldId id="347" r:id="rId8"/>
    <p:sldId id="350" r:id="rId9"/>
    <p:sldId id="343" r:id="rId10"/>
    <p:sldId id="349" r:id="rId11"/>
    <p:sldId id="348" r:id="rId12"/>
    <p:sldId id="352" r:id="rId13"/>
    <p:sldId id="353" r:id="rId14"/>
    <p:sldId id="328" r:id="rId15"/>
    <p:sldId id="329" r:id="rId16"/>
    <p:sldId id="30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4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ABF"/>
    <a:srgbClr val="0097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97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-91" y="-547"/>
      </p:cViewPr>
      <p:guideLst>
        <p:guide orient="horz" pos="374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412-0B15-4C77-B1C9-CC95FFF74A4C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6761-723B-494E-9E52-ACE898D02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62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412-0B15-4C77-B1C9-CC95FFF74A4C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6761-723B-494E-9E52-ACE898D02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54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412-0B15-4C77-B1C9-CC95FFF74A4C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6761-723B-494E-9E52-ACE898D02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21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412-0B15-4C77-B1C9-CC95FFF74A4C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6761-723B-494E-9E52-ACE898D02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286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412-0B15-4C77-B1C9-CC95FFF74A4C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6761-723B-494E-9E52-ACE898D02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7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412-0B15-4C77-B1C9-CC95FFF74A4C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6761-723B-494E-9E52-ACE898D02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2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412-0B15-4C77-B1C9-CC95FFF74A4C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6761-723B-494E-9E52-ACE898D02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7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412-0B15-4C77-B1C9-CC95FFF74A4C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6761-723B-494E-9E52-ACE898D02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12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412-0B15-4C77-B1C9-CC95FFF74A4C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6761-723B-494E-9E52-ACE898D02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560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412-0B15-4C77-B1C9-CC95FFF74A4C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6761-723B-494E-9E52-ACE898D02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08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412-0B15-4C77-B1C9-CC95FFF74A4C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6761-723B-494E-9E52-ACE898D02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92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6F412-0B15-4C77-B1C9-CC95FFF74A4C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F6761-723B-494E-9E52-ACE898D02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88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лог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2764637"/>
            <a:ext cx="2028825" cy="307463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166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166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82436" y="2437159"/>
            <a:ext cx="9853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Номинация «Лучшее пространство для отдыха»</a:t>
            </a:r>
            <a:endParaRPr lang="ru-RU" sz="2800" b="1" dirty="0"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2737" y="3776160"/>
            <a:ext cx="6263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ГБУ РД «</a:t>
            </a:r>
            <a:r>
              <a:rPr lang="ru-RU" sz="2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Республиканскй</a:t>
            </a: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детский санаторий «ГУНИБ»</a:t>
            </a:r>
          </a:p>
          <a:p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РД, </a:t>
            </a:r>
            <a:r>
              <a:rPr lang="ru-RU" sz="2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Гунибский</a:t>
            </a: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район, с.Гуниб.</a:t>
            </a:r>
          </a:p>
          <a:p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ГБУ РД «РДС «ГУНИБ» </a:t>
            </a:r>
            <a:endParaRPr lang="ru-RU" sz="2000" b="1" dirty="0"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5963" y="3652543"/>
            <a:ext cx="6263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2793" y="1876896"/>
            <a:ext cx="10548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Конкурс </a:t>
            </a: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«ТОП-5 по </a:t>
            </a:r>
            <a:r>
              <a:rPr lang="ru-RU" sz="3200" b="1" dirty="0" err="1">
                <a:solidFill>
                  <a:schemeClr val="bg1"/>
                </a:solidFill>
                <a:cs typeface="Arial" panose="020B0604020202020204" pitchFamily="34" charset="0"/>
              </a:rPr>
              <a:t>клиентоориентированности</a:t>
            </a: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», 2019 </a:t>
            </a:r>
            <a:endParaRPr lang="ru-RU" sz="32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416"/>
            <a:ext cx="12192000" cy="173400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6818" y="198491"/>
            <a:ext cx="5841477" cy="13542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70492" y="3893609"/>
            <a:ext cx="2442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Логотип </a:t>
            </a:r>
          </a:p>
          <a:p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здравницы</a:t>
            </a:r>
            <a:endParaRPr lang="ru-RU" sz="2000" b="1" dirty="0"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sz="2000" b="1" dirty="0"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389840" y="3442197"/>
            <a:ext cx="1895302" cy="17101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лог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3400425"/>
            <a:ext cx="1981200" cy="1771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163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6" y="1"/>
            <a:ext cx="8088284" cy="10039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ABF"/>
                </a:solidFill>
                <a:latin typeface="Times New Roman" pitchFamily="18" charset="0"/>
                <a:cs typeface="Times New Roman" pitchFamily="18" charset="0"/>
              </a:rPr>
              <a:t>                                     Конкурс стихов Расула Гамзатова</a:t>
            </a:r>
            <a:endParaRPr lang="ru-RU" sz="2400" b="1" dirty="0">
              <a:solidFill>
                <a:srgbClr val="007A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336232" y="759383"/>
            <a:ext cx="696516" cy="45719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6" baseline="-25000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-17471" y="5917223"/>
            <a:ext cx="12209471" cy="940777"/>
          </a:xfrm>
          <a:custGeom>
            <a:avLst/>
            <a:gdLst>
              <a:gd name="connsiteX0" fmla="*/ 0 w 4448014"/>
              <a:gd name="connsiteY0" fmla="*/ 0 h 6850252"/>
              <a:gd name="connsiteX1" fmla="*/ 4448014 w 4448014"/>
              <a:gd name="connsiteY1" fmla="*/ 0 h 6850252"/>
              <a:gd name="connsiteX2" fmla="*/ 4448014 w 4448014"/>
              <a:gd name="connsiteY2" fmla="*/ 6850252 h 6850252"/>
              <a:gd name="connsiteX3" fmla="*/ 0 w 4448014"/>
              <a:gd name="connsiteY3" fmla="*/ 6850252 h 6850252"/>
              <a:gd name="connsiteX4" fmla="*/ 0 w 4448014"/>
              <a:gd name="connsiteY4" fmla="*/ 0 h 6850252"/>
              <a:gd name="connsiteX0" fmla="*/ 0 w 7237709"/>
              <a:gd name="connsiteY0" fmla="*/ 15499 h 6850252"/>
              <a:gd name="connsiteX1" fmla="*/ 7237709 w 7237709"/>
              <a:gd name="connsiteY1" fmla="*/ 0 h 6850252"/>
              <a:gd name="connsiteX2" fmla="*/ 7237709 w 7237709"/>
              <a:gd name="connsiteY2" fmla="*/ 6850252 h 6850252"/>
              <a:gd name="connsiteX3" fmla="*/ 2789695 w 7237709"/>
              <a:gd name="connsiteY3" fmla="*/ 6850252 h 6850252"/>
              <a:gd name="connsiteX4" fmla="*/ 0 w 7237709"/>
              <a:gd name="connsiteY4" fmla="*/ 15499 h 6850252"/>
              <a:gd name="connsiteX0" fmla="*/ 0 w 6407630"/>
              <a:gd name="connsiteY0" fmla="*/ 46496 h 6850252"/>
              <a:gd name="connsiteX1" fmla="*/ 6407630 w 6407630"/>
              <a:gd name="connsiteY1" fmla="*/ 0 h 6850252"/>
              <a:gd name="connsiteX2" fmla="*/ 6407630 w 6407630"/>
              <a:gd name="connsiteY2" fmla="*/ 6850252 h 6850252"/>
              <a:gd name="connsiteX3" fmla="*/ 1959616 w 6407630"/>
              <a:gd name="connsiteY3" fmla="*/ 6850252 h 6850252"/>
              <a:gd name="connsiteX4" fmla="*/ 0 w 6407630"/>
              <a:gd name="connsiteY4" fmla="*/ 46496 h 6850252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959616 w 6407630"/>
              <a:gd name="connsiteY3" fmla="*/ 6865750 h 6865750"/>
              <a:gd name="connsiteX4" fmla="*/ 0 w 6407630"/>
              <a:gd name="connsiteY4" fmla="*/ 0 h 6865750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3892 w 6407630"/>
              <a:gd name="connsiteY3" fmla="*/ 6865750 h 6865750"/>
              <a:gd name="connsiteX4" fmla="*/ 0 w 6407630"/>
              <a:gd name="connsiteY4" fmla="*/ 0 h 6865750"/>
              <a:gd name="connsiteX0" fmla="*/ 715 w 6408345"/>
              <a:gd name="connsiteY0" fmla="*/ 0 h 7053580"/>
              <a:gd name="connsiteX1" fmla="*/ 6408345 w 6408345"/>
              <a:gd name="connsiteY1" fmla="*/ 15498 h 7053580"/>
              <a:gd name="connsiteX2" fmla="*/ 6408345 w 6408345"/>
              <a:gd name="connsiteY2" fmla="*/ 6865750 h 7053580"/>
              <a:gd name="connsiteX3" fmla="*/ 1424 w 6408345"/>
              <a:gd name="connsiteY3" fmla="*/ 7053580 h 7053580"/>
              <a:gd name="connsiteX4" fmla="*/ 715 w 6408345"/>
              <a:gd name="connsiteY4" fmla="*/ 0 h 70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8345" h="7053580">
                <a:moveTo>
                  <a:pt x="715" y="0"/>
                </a:moveTo>
                <a:lnTo>
                  <a:pt x="6408345" y="15498"/>
                </a:lnTo>
                <a:lnTo>
                  <a:pt x="6408345" y="6865750"/>
                </a:lnTo>
                <a:lnTo>
                  <a:pt x="1424" y="7053580"/>
                </a:lnTo>
                <a:cubicBezTo>
                  <a:pt x="-3207" y="4764997"/>
                  <a:pt x="5346" y="2288583"/>
                  <a:pt x="715" y="0"/>
                </a:cubicBezTo>
                <a:close/>
              </a:path>
            </a:pathLst>
          </a:custGeom>
          <a:gradFill>
            <a:gsLst>
              <a:gs pos="42000">
                <a:srgbClr val="007ABF"/>
              </a:gs>
              <a:gs pos="98000">
                <a:srgbClr val="00978F"/>
              </a:gs>
            </a:gsLst>
            <a:lin ang="0" scaled="0"/>
          </a:gradFill>
          <a:ln>
            <a:noFill/>
          </a:ln>
          <a:effectLst>
            <a:outerShdw dist="228600" dir="1680000" sx="29000" sy="29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84"/>
          <a:stretch/>
        </p:blipFill>
        <p:spPr>
          <a:xfrm>
            <a:off x="10928397" y="5793971"/>
            <a:ext cx="786059" cy="82030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85675" y="6217105"/>
            <a:ext cx="562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Конкурс «ТОП-5 по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клиентоориентированности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4490" y="1090825"/>
            <a:ext cx="4796444" cy="4272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528232" y="3042356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МЕСТО ДЛЯ ФОТОГРАФИИ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814" y="6217105"/>
            <a:ext cx="483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Номинация «Лучшее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пространство для отдыха»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5675" y="1379337"/>
            <a:ext cx="4979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ABF"/>
                </a:solidFill>
              </a:rPr>
              <a:t>Конкурс  на лучшее чтение стихов</a:t>
            </a:r>
          </a:p>
          <a:p>
            <a:r>
              <a:rPr lang="ru-RU" dirty="0" smtClean="0">
                <a:solidFill>
                  <a:srgbClr val="007ABF"/>
                </a:solidFill>
              </a:rPr>
              <a:t> великого поэта всех времен – Расула Гамзатова!</a:t>
            </a:r>
            <a:endParaRPr lang="ru-RU" dirty="0">
              <a:solidFill>
                <a:srgbClr val="007ABF"/>
              </a:solidFill>
            </a:endParaRPr>
          </a:p>
        </p:txBody>
      </p:sp>
      <p:pic>
        <p:nvPicPr>
          <p:cNvPr id="6145" name="Picture 1" descr="C:\Users\User\Desktop\СЛАЙДЫ ФОТО\IMG_3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57276"/>
            <a:ext cx="5248276" cy="4371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529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6" y="1"/>
            <a:ext cx="11406794" cy="10039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ABF"/>
                </a:solidFill>
              </a:rPr>
              <a:t>               </a:t>
            </a:r>
            <a:r>
              <a:rPr lang="ru-RU" sz="2800" b="1" dirty="0" smtClean="0">
                <a:solidFill>
                  <a:srgbClr val="007ABF"/>
                </a:solidFill>
                <a:latin typeface="Times New Roman" pitchFamily="18" charset="0"/>
                <a:cs typeface="Times New Roman" pitchFamily="18" charset="0"/>
              </a:rPr>
              <a:t>Участие в мероприятиях, посвященных 90-летию </a:t>
            </a:r>
            <a:r>
              <a:rPr lang="ru-RU" sz="2800" b="1" dirty="0" err="1" smtClean="0">
                <a:solidFill>
                  <a:srgbClr val="007ABF"/>
                </a:solidFill>
                <a:latin typeface="Times New Roman" pitchFamily="18" charset="0"/>
                <a:cs typeface="Times New Roman" pitchFamily="18" charset="0"/>
              </a:rPr>
              <a:t>Гунибского</a:t>
            </a:r>
            <a:r>
              <a:rPr lang="ru-RU" sz="2800" b="1" dirty="0" smtClean="0">
                <a:solidFill>
                  <a:srgbClr val="007ABF"/>
                </a:solidFill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2800" b="1" dirty="0">
              <a:solidFill>
                <a:srgbClr val="007A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336232" y="759383"/>
            <a:ext cx="696516" cy="45719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6" baseline="-25000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-17471" y="5917223"/>
            <a:ext cx="12209471" cy="940777"/>
          </a:xfrm>
          <a:custGeom>
            <a:avLst/>
            <a:gdLst>
              <a:gd name="connsiteX0" fmla="*/ 0 w 4448014"/>
              <a:gd name="connsiteY0" fmla="*/ 0 h 6850252"/>
              <a:gd name="connsiteX1" fmla="*/ 4448014 w 4448014"/>
              <a:gd name="connsiteY1" fmla="*/ 0 h 6850252"/>
              <a:gd name="connsiteX2" fmla="*/ 4448014 w 4448014"/>
              <a:gd name="connsiteY2" fmla="*/ 6850252 h 6850252"/>
              <a:gd name="connsiteX3" fmla="*/ 0 w 4448014"/>
              <a:gd name="connsiteY3" fmla="*/ 6850252 h 6850252"/>
              <a:gd name="connsiteX4" fmla="*/ 0 w 4448014"/>
              <a:gd name="connsiteY4" fmla="*/ 0 h 6850252"/>
              <a:gd name="connsiteX0" fmla="*/ 0 w 7237709"/>
              <a:gd name="connsiteY0" fmla="*/ 15499 h 6850252"/>
              <a:gd name="connsiteX1" fmla="*/ 7237709 w 7237709"/>
              <a:gd name="connsiteY1" fmla="*/ 0 h 6850252"/>
              <a:gd name="connsiteX2" fmla="*/ 7237709 w 7237709"/>
              <a:gd name="connsiteY2" fmla="*/ 6850252 h 6850252"/>
              <a:gd name="connsiteX3" fmla="*/ 2789695 w 7237709"/>
              <a:gd name="connsiteY3" fmla="*/ 6850252 h 6850252"/>
              <a:gd name="connsiteX4" fmla="*/ 0 w 7237709"/>
              <a:gd name="connsiteY4" fmla="*/ 15499 h 6850252"/>
              <a:gd name="connsiteX0" fmla="*/ 0 w 6407630"/>
              <a:gd name="connsiteY0" fmla="*/ 46496 h 6850252"/>
              <a:gd name="connsiteX1" fmla="*/ 6407630 w 6407630"/>
              <a:gd name="connsiteY1" fmla="*/ 0 h 6850252"/>
              <a:gd name="connsiteX2" fmla="*/ 6407630 w 6407630"/>
              <a:gd name="connsiteY2" fmla="*/ 6850252 h 6850252"/>
              <a:gd name="connsiteX3" fmla="*/ 1959616 w 6407630"/>
              <a:gd name="connsiteY3" fmla="*/ 6850252 h 6850252"/>
              <a:gd name="connsiteX4" fmla="*/ 0 w 6407630"/>
              <a:gd name="connsiteY4" fmla="*/ 46496 h 6850252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959616 w 6407630"/>
              <a:gd name="connsiteY3" fmla="*/ 6865750 h 6865750"/>
              <a:gd name="connsiteX4" fmla="*/ 0 w 6407630"/>
              <a:gd name="connsiteY4" fmla="*/ 0 h 6865750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3892 w 6407630"/>
              <a:gd name="connsiteY3" fmla="*/ 6865750 h 6865750"/>
              <a:gd name="connsiteX4" fmla="*/ 0 w 6407630"/>
              <a:gd name="connsiteY4" fmla="*/ 0 h 6865750"/>
              <a:gd name="connsiteX0" fmla="*/ 715 w 6408345"/>
              <a:gd name="connsiteY0" fmla="*/ 0 h 7053580"/>
              <a:gd name="connsiteX1" fmla="*/ 6408345 w 6408345"/>
              <a:gd name="connsiteY1" fmla="*/ 15498 h 7053580"/>
              <a:gd name="connsiteX2" fmla="*/ 6408345 w 6408345"/>
              <a:gd name="connsiteY2" fmla="*/ 6865750 h 7053580"/>
              <a:gd name="connsiteX3" fmla="*/ 1424 w 6408345"/>
              <a:gd name="connsiteY3" fmla="*/ 7053580 h 7053580"/>
              <a:gd name="connsiteX4" fmla="*/ 715 w 6408345"/>
              <a:gd name="connsiteY4" fmla="*/ 0 h 70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8345" h="7053580">
                <a:moveTo>
                  <a:pt x="715" y="0"/>
                </a:moveTo>
                <a:lnTo>
                  <a:pt x="6408345" y="15498"/>
                </a:lnTo>
                <a:lnTo>
                  <a:pt x="6408345" y="6865750"/>
                </a:lnTo>
                <a:lnTo>
                  <a:pt x="1424" y="7053580"/>
                </a:lnTo>
                <a:cubicBezTo>
                  <a:pt x="-3207" y="4764997"/>
                  <a:pt x="5346" y="2288583"/>
                  <a:pt x="715" y="0"/>
                </a:cubicBezTo>
                <a:close/>
              </a:path>
            </a:pathLst>
          </a:custGeom>
          <a:gradFill>
            <a:gsLst>
              <a:gs pos="42000">
                <a:srgbClr val="007ABF"/>
              </a:gs>
              <a:gs pos="98000">
                <a:srgbClr val="00978F"/>
              </a:gs>
            </a:gsLst>
            <a:lin ang="0" scaled="0"/>
          </a:gradFill>
          <a:ln>
            <a:noFill/>
          </a:ln>
          <a:effectLst>
            <a:outerShdw dist="228600" dir="1680000" sx="29000" sy="29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84"/>
          <a:stretch/>
        </p:blipFill>
        <p:spPr>
          <a:xfrm>
            <a:off x="10928397" y="5793971"/>
            <a:ext cx="786059" cy="82030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85675" y="6217105"/>
            <a:ext cx="562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Конкурс «ТОП-5 по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клиентоориентированности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4490" y="1090825"/>
            <a:ext cx="4796444" cy="4272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528232" y="3042356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МЕСТО ДЛЯ ФОТОГРАФИИ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814" y="6217105"/>
            <a:ext cx="483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Номинация «Лучшее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пространство для отдыха»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5675" y="1379337"/>
            <a:ext cx="61759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ABF"/>
                </a:solidFill>
              </a:rPr>
              <a:t>Дети и сотрудники санатория являются также  и активными </a:t>
            </a:r>
          </a:p>
          <a:p>
            <a:r>
              <a:rPr lang="ru-RU" dirty="0" smtClean="0">
                <a:solidFill>
                  <a:srgbClr val="007ABF"/>
                </a:solidFill>
              </a:rPr>
              <a:t>Участниками мероприятий на уровне района. Так мы</a:t>
            </a:r>
          </a:p>
          <a:p>
            <a:r>
              <a:rPr lang="ru-RU" dirty="0" smtClean="0">
                <a:solidFill>
                  <a:srgbClr val="007ABF"/>
                </a:solidFill>
              </a:rPr>
              <a:t> приняли активное участие в мероприятиях, посвященных </a:t>
            </a:r>
          </a:p>
          <a:p>
            <a:r>
              <a:rPr lang="ru-RU" dirty="0" smtClean="0">
                <a:solidFill>
                  <a:srgbClr val="007ABF"/>
                </a:solidFill>
              </a:rPr>
              <a:t>90 -</a:t>
            </a:r>
            <a:r>
              <a:rPr lang="ru-RU" dirty="0" err="1" smtClean="0">
                <a:solidFill>
                  <a:srgbClr val="007ABF"/>
                </a:solidFill>
              </a:rPr>
              <a:t>летию</a:t>
            </a:r>
            <a:r>
              <a:rPr lang="ru-RU" dirty="0" smtClean="0">
                <a:solidFill>
                  <a:srgbClr val="007ABF"/>
                </a:solidFill>
              </a:rPr>
              <a:t> района.</a:t>
            </a:r>
            <a:endParaRPr lang="ru-RU" dirty="0">
              <a:solidFill>
                <a:srgbClr val="007ABF"/>
              </a:solidFill>
            </a:endParaRPr>
          </a:p>
        </p:txBody>
      </p:sp>
      <p:pic>
        <p:nvPicPr>
          <p:cNvPr id="5121" name="Picture 1" descr="C:\Users\User\Desktop\IMG-20200123-WA0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4" y="1009650"/>
            <a:ext cx="5562601" cy="4467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529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6" y="1"/>
            <a:ext cx="8088284" cy="1003932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Праздник «Золотая осень»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4"/>
          <p:cNvSpPr/>
          <p:nvPr/>
        </p:nvSpPr>
        <p:spPr>
          <a:xfrm>
            <a:off x="-17471" y="5917223"/>
            <a:ext cx="12209471" cy="940777"/>
          </a:xfrm>
          <a:custGeom>
            <a:avLst/>
            <a:gdLst>
              <a:gd name="connsiteX0" fmla="*/ 0 w 4448014"/>
              <a:gd name="connsiteY0" fmla="*/ 0 h 6850252"/>
              <a:gd name="connsiteX1" fmla="*/ 4448014 w 4448014"/>
              <a:gd name="connsiteY1" fmla="*/ 0 h 6850252"/>
              <a:gd name="connsiteX2" fmla="*/ 4448014 w 4448014"/>
              <a:gd name="connsiteY2" fmla="*/ 6850252 h 6850252"/>
              <a:gd name="connsiteX3" fmla="*/ 0 w 4448014"/>
              <a:gd name="connsiteY3" fmla="*/ 6850252 h 6850252"/>
              <a:gd name="connsiteX4" fmla="*/ 0 w 4448014"/>
              <a:gd name="connsiteY4" fmla="*/ 0 h 6850252"/>
              <a:gd name="connsiteX0" fmla="*/ 0 w 7237709"/>
              <a:gd name="connsiteY0" fmla="*/ 15499 h 6850252"/>
              <a:gd name="connsiteX1" fmla="*/ 7237709 w 7237709"/>
              <a:gd name="connsiteY1" fmla="*/ 0 h 6850252"/>
              <a:gd name="connsiteX2" fmla="*/ 7237709 w 7237709"/>
              <a:gd name="connsiteY2" fmla="*/ 6850252 h 6850252"/>
              <a:gd name="connsiteX3" fmla="*/ 2789695 w 7237709"/>
              <a:gd name="connsiteY3" fmla="*/ 6850252 h 6850252"/>
              <a:gd name="connsiteX4" fmla="*/ 0 w 7237709"/>
              <a:gd name="connsiteY4" fmla="*/ 15499 h 6850252"/>
              <a:gd name="connsiteX0" fmla="*/ 0 w 6407630"/>
              <a:gd name="connsiteY0" fmla="*/ 46496 h 6850252"/>
              <a:gd name="connsiteX1" fmla="*/ 6407630 w 6407630"/>
              <a:gd name="connsiteY1" fmla="*/ 0 h 6850252"/>
              <a:gd name="connsiteX2" fmla="*/ 6407630 w 6407630"/>
              <a:gd name="connsiteY2" fmla="*/ 6850252 h 6850252"/>
              <a:gd name="connsiteX3" fmla="*/ 1959616 w 6407630"/>
              <a:gd name="connsiteY3" fmla="*/ 6850252 h 6850252"/>
              <a:gd name="connsiteX4" fmla="*/ 0 w 6407630"/>
              <a:gd name="connsiteY4" fmla="*/ 46496 h 6850252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959616 w 6407630"/>
              <a:gd name="connsiteY3" fmla="*/ 6865750 h 6865750"/>
              <a:gd name="connsiteX4" fmla="*/ 0 w 6407630"/>
              <a:gd name="connsiteY4" fmla="*/ 0 h 6865750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3892 w 6407630"/>
              <a:gd name="connsiteY3" fmla="*/ 6865750 h 6865750"/>
              <a:gd name="connsiteX4" fmla="*/ 0 w 6407630"/>
              <a:gd name="connsiteY4" fmla="*/ 0 h 6865750"/>
              <a:gd name="connsiteX0" fmla="*/ 715 w 6408345"/>
              <a:gd name="connsiteY0" fmla="*/ 0 h 7053580"/>
              <a:gd name="connsiteX1" fmla="*/ 6408345 w 6408345"/>
              <a:gd name="connsiteY1" fmla="*/ 15498 h 7053580"/>
              <a:gd name="connsiteX2" fmla="*/ 6408345 w 6408345"/>
              <a:gd name="connsiteY2" fmla="*/ 6865750 h 7053580"/>
              <a:gd name="connsiteX3" fmla="*/ 1424 w 6408345"/>
              <a:gd name="connsiteY3" fmla="*/ 7053580 h 7053580"/>
              <a:gd name="connsiteX4" fmla="*/ 715 w 6408345"/>
              <a:gd name="connsiteY4" fmla="*/ 0 h 70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8345" h="7053580">
                <a:moveTo>
                  <a:pt x="715" y="0"/>
                </a:moveTo>
                <a:lnTo>
                  <a:pt x="6408345" y="15498"/>
                </a:lnTo>
                <a:lnTo>
                  <a:pt x="6408345" y="6865750"/>
                </a:lnTo>
                <a:lnTo>
                  <a:pt x="1424" y="7053580"/>
                </a:lnTo>
                <a:cubicBezTo>
                  <a:pt x="-3207" y="4764997"/>
                  <a:pt x="5346" y="2288583"/>
                  <a:pt x="715" y="0"/>
                </a:cubicBezTo>
                <a:close/>
              </a:path>
            </a:pathLst>
          </a:custGeom>
          <a:gradFill>
            <a:gsLst>
              <a:gs pos="42000">
                <a:srgbClr val="007ABF"/>
              </a:gs>
              <a:gs pos="98000">
                <a:srgbClr val="00978F"/>
              </a:gs>
            </a:gsLst>
            <a:lin ang="0" scaled="0"/>
          </a:gradFill>
          <a:ln>
            <a:noFill/>
          </a:ln>
          <a:effectLst>
            <a:outerShdw dist="228600" dir="1680000" sx="29000" sy="29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84"/>
          <a:stretch/>
        </p:blipFill>
        <p:spPr>
          <a:xfrm>
            <a:off x="10928397" y="5793971"/>
            <a:ext cx="786059" cy="82030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85675" y="6217105"/>
            <a:ext cx="562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Конкурс «ТОП-5 по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клиентоориентированности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4490" y="1090825"/>
            <a:ext cx="4796444" cy="4272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528232" y="3042356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МЕСТО ДЛЯ ФОТОГРАФИИ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814" y="6217105"/>
            <a:ext cx="483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Номинация «Лучшее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пространство для отдыха»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5675" y="1379337"/>
            <a:ext cx="55976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ABF"/>
                </a:solidFill>
              </a:rPr>
              <a:t>Праздник « Золотая осень» также</a:t>
            </a:r>
          </a:p>
          <a:p>
            <a:r>
              <a:rPr lang="ru-RU" sz="2400" dirty="0" smtClean="0">
                <a:solidFill>
                  <a:srgbClr val="007ABF"/>
                </a:solidFill>
              </a:rPr>
              <a:t> прошел весело с участием аниматоров и</a:t>
            </a:r>
          </a:p>
          <a:p>
            <a:r>
              <a:rPr lang="ru-RU" sz="2400" dirty="0" smtClean="0">
                <a:solidFill>
                  <a:srgbClr val="007ABF"/>
                </a:solidFill>
              </a:rPr>
              <a:t> сотрудников санатория.</a:t>
            </a:r>
            <a:endParaRPr lang="ru-RU" sz="2400" dirty="0">
              <a:solidFill>
                <a:srgbClr val="007ABF"/>
              </a:solidFill>
            </a:endParaRPr>
          </a:p>
        </p:txBody>
      </p:sp>
      <p:pic>
        <p:nvPicPr>
          <p:cNvPr id="21" name="Picture 4" descr="C:\Users\User\Desktop\555a9829-93f2-4070-9c76-7efa7b5fa8a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990600"/>
            <a:ext cx="5286375" cy="445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529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6" y="1"/>
            <a:ext cx="8088284" cy="10039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ABF"/>
                </a:solidFill>
              </a:rPr>
              <a:t>                                   </a:t>
            </a:r>
            <a:endParaRPr lang="ru-RU" sz="2400" dirty="0">
              <a:solidFill>
                <a:srgbClr val="007ABF"/>
              </a:solidFill>
            </a:endParaRPr>
          </a:p>
        </p:txBody>
      </p:sp>
      <p:sp>
        <p:nvSpPr>
          <p:cNvPr id="17" name="Прямоугольник 4"/>
          <p:cNvSpPr/>
          <p:nvPr/>
        </p:nvSpPr>
        <p:spPr>
          <a:xfrm>
            <a:off x="-17471" y="5917223"/>
            <a:ext cx="12209471" cy="940777"/>
          </a:xfrm>
          <a:custGeom>
            <a:avLst/>
            <a:gdLst>
              <a:gd name="connsiteX0" fmla="*/ 0 w 4448014"/>
              <a:gd name="connsiteY0" fmla="*/ 0 h 6850252"/>
              <a:gd name="connsiteX1" fmla="*/ 4448014 w 4448014"/>
              <a:gd name="connsiteY1" fmla="*/ 0 h 6850252"/>
              <a:gd name="connsiteX2" fmla="*/ 4448014 w 4448014"/>
              <a:gd name="connsiteY2" fmla="*/ 6850252 h 6850252"/>
              <a:gd name="connsiteX3" fmla="*/ 0 w 4448014"/>
              <a:gd name="connsiteY3" fmla="*/ 6850252 h 6850252"/>
              <a:gd name="connsiteX4" fmla="*/ 0 w 4448014"/>
              <a:gd name="connsiteY4" fmla="*/ 0 h 6850252"/>
              <a:gd name="connsiteX0" fmla="*/ 0 w 7237709"/>
              <a:gd name="connsiteY0" fmla="*/ 15499 h 6850252"/>
              <a:gd name="connsiteX1" fmla="*/ 7237709 w 7237709"/>
              <a:gd name="connsiteY1" fmla="*/ 0 h 6850252"/>
              <a:gd name="connsiteX2" fmla="*/ 7237709 w 7237709"/>
              <a:gd name="connsiteY2" fmla="*/ 6850252 h 6850252"/>
              <a:gd name="connsiteX3" fmla="*/ 2789695 w 7237709"/>
              <a:gd name="connsiteY3" fmla="*/ 6850252 h 6850252"/>
              <a:gd name="connsiteX4" fmla="*/ 0 w 7237709"/>
              <a:gd name="connsiteY4" fmla="*/ 15499 h 6850252"/>
              <a:gd name="connsiteX0" fmla="*/ 0 w 6407630"/>
              <a:gd name="connsiteY0" fmla="*/ 46496 h 6850252"/>
              <a:gd name="connsiteX1" fmla="*/ 6407630 w 6407630"/>
              <a:gd name="connsiteY1" fmla="*/ 0 h 6850252"/>
              <a:gd name="connsiteX2" fmla="*/ 6407630 w 6407630"/>
              <a:gd name="connsiteY2" fmla="*/ 6850252 h 6850252"/>
              <a:gd name="connsiteX3" fmla="*/ 1959616 w 6407630"/>
              <a:gd name="connsiteY3" fmla="*/ 6850252 h 6850252"/>
              <a:gd name="connsiteX4" fmla="*/ 0 w 6407630"/>
              <a:gd name="connsiteY4" fmla="*/ 46496 h 6850252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959616 w 6407630"/>
              <a:gd name="connsiteY3" fmla="*/ 6865750 h 6865750"/>
              <a:gd name="connsiteX4" fmla="*/ 0 w 6407630"/>
              <a:gd name="connsiteY4" fmla="*/ 0 h 6865750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3892 w 6407630"/>
              <a:gd name="connsiteY3" fmla="*/ 6865750 h 6865750"/>
              <a:gd name="connsiteX4" fmla="*/ 0 w 6407630"/>
              <a:gd name="connsiteY4" fmla="*/ 0 h 6865750"/>
              <a:gd name="connsiteX0" fmla="*/ 715 w 6408345"/>
              <a:gd name="connsiteY0" fmla="*/ 0 h 7053580"/>
              <a:gd name="connsiteX1" fmla="*/ 6408345 w 6408345"/>
              <a:gd name="connsiteY1" fmla="*/ 15498 h 7053580"/>
              <a:gd name="connsiteX2" fmla="*/ 6408345 w 6408345"/>
              <a:gd name="connsiteY2" fmla="*/ 6865750 h 7053580"/>
              <a:gd name="connsiteX3" fmla="*/ 1424 w 6408345"/>
              <a:gd name="connsiteY3" fmla="*/ 7053580 h 7053580"/>
              <a:gd name="connsiteX4" fmla="*/ 715 w 6408345"/>
              <a:gd name="connsiteY4" fmla="*/ 0 h 70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8345" h="7053580">
                <a:moveTo>
                  <a:pt x="715" y="0"/>
                </a:moveTo>
                <a:lnTo>
                  <a:pt x="6408345" y="15498"/>
                </a:lnTo>
                <a:lnTo>
                  <a:pt x="6408345" y="6865750"/>
                </a:lnTo>
                <a:lnTo>
                  <a:pt x="1424" y="7053580"/>
                </a:lnTo>
                <a:cubicBezTo>
                  <a:pt x="-3207" y="4764997"/>
                  <a:pt x="5346" y="2288583"/>
                  <a:pt x="715" y="0"/>
                </a:cubicBezTo>
                <a:close/>
              </a:path>
            </a:pathLst>
          </a:custGeom>
          <a:gradFill>
            <a:gsLst>
              <a:gs pos="42000">
                <a:srgbClr val="007ABF"/>
              </a:gs>
              <a:gs pos="98000">
                <a:srgbClr val="00978F"/>
              </a:gs>
            </a:gsLst>
            <a:lin ang="0" scaled="0"/>
          </a:gradFill>
          <a:ln>
            <a:noFill/>
          </a:ln>
          <a:effectLst>
            <a:outerShdw dist="228600" dir="1680000" sx="29000" sy="29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84"/>
          <a:stretch/>
        </p:blipFill>
        <p:spPr>
          <a:xfrm>
            <a:off x="10928397" y="5793971"/>
            <a:ext cx="786059" cy="82030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85675" y="6217105"/>
            <a:ext cx="562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Конкурс «ТОП-5 по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клиентоориентированности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4490" y="1090825"/>
            <a:ext cx="4796444" cy="4272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528232" y="3042356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МЕСТО ДЛЯ ФОТОГРАФИИ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814" y="6217105"/>
            <a:ext cx="483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Номинация «Лучшее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пространство для отдыха»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5575" y="1379336"/>
            <a:ext cx="41505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ABF"/>
                </a:solidFill>
              </a:rPr>
              <a:t>Новогодний утренник  для детей, проходящих реабилитацию и оздоровление в нашем санатории. Все остались довольны, никто не остался без подарков!</a:t>
            </a:r>
            <a:endParaRPr lang="ru-RU" dirty="0">
              <a:solidFill>
                <a:srgbClr val="007ABF"/>
              </a:solidFill>
            </a:endParaRPr>
          </a:p>
        </p:txBody>
      </p:sp>
      <p:pic>
        <p:nvPicPr>
          <p:cNvPr id="38915" name="Picture 3" descr="C:\Users\User\Desktop\СЛАЙДЫ ФОТО\dc513452-b28a-4acf-b363-bd53ae80cf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6" y="285751"/>
            <a:ext cx="5962650" cy="508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529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4" y="1"/>
            <a:ext cx="11044845" cy="10039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ABF"/>
                </a:solidFill>
                <a:latin typeface="Times New Roman" pitchFamily="18" charset="0"/>
                <a:cs typeface="Times New Roman" pitchFamily="18" charset="0"/>
              </a:rPr>
              <a:t>Гордость санатория – наши сотрудники. Стаж многих их них боле 30 лет. Многие трудятся со дня основания санатория. </a:t>
            </a:r>
            <a:endParaRPr lang="ru-RU" sz="2800" b="1" dirty="0">
              <a:solidFill>
                <a:srgbClr val="007A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4"/>
          <p:cNvSpPr/>
          <p:nvPr/>
        </p:nvSpPr>
        <p:spPr>
          <a:xfrm>
            <a:off x="0" y="5931382"/>
            <a:ext cx="12209471" cy="940777"/>
          </a:xfrm>
          <a:custGeom>
            <a:avLst/>
            <a:gdLst>
              <a:gd name="connsiteX0" fmla="*/ 0 w 4448014"/>
              <a:gd name="connsiteY0" fmla="*/ 0 h 6850252"/>
              <a:gd name="connsiteX1" fmla="*/ 4448014 w 4448014"/>
              <a:gd name="connsiteY1" fmla="*/ 0 h 6850252"/>
              <a:gd name="connsiteX2" fmla="*/ 4448014 w 4448014"/>
              <a:gd name="connsiteY2" fmla="*/ 6850252 h 6850252"/>
              <a:gd name="connsiteX3" fmla="*/ 0 w 4448014"/>
              <a:gd name="connsiteY3" fmla="*/ 6850252 h 6850252"/>
              <a:gd name="connsiteX4" fmla="*/ 0 w 4448014"/>
              <a:gd name="connsiteY4" fmla="*/ 0 h 6850252"/>
              <a:gd name="connsiteX0" fmla="*/ 0 w 7237709"/>
              <a:gd name="connsiteY0" fmla="*/ 15499 h 6850252"/>
              <a:gd name="connsiteX1" fmla="*/ 7237709 w 7237709"/>
              <a:gd name="connsiteY1" fmla="*/ 0 h 6850252"/>
              <a:gd name="connsiteX2" fmla="*/ 7237709 w 7237709"/>
              <a:gd name="connsiteY2" fmla="*/ 6850252 h 6850252"/>
              <a:gd name="connsiteX3" fmla="*/ 2789695 w 7237709"/>
              <a:gd name="connsiteY3" fmla="*/ 6850252 h 6850252"/>
              <a:gd name="connsiteX4" fmla="*/ 0 w 7237709"/>
              <a:gd name="connsiteY4" fmla="*/ 15499 h 6850252"/>
              <a:gd name="connsiteX0" fmla="*/ 0 w 6407630"/>
              <a:gd name="connsiteY0" fmla="*/ 46496 h 6850252"/>
              <a:gd name="connsiteX1" fmla="*/ 6407630 w 6407630"/>
              <a:gd name="connsiteY1" fmla="*/ 0 h 6850252"/>
              <a:gd name="connsiteX2" fmla="*/ 6407630 w 6407630"/>
              <a:gd name="connsiteY2" fmla="*/ 6850252 h 6850252"/>
              <a:gd name="connsiteX3" fmla="*/ 1959616 w 6407630"/>
              <a:gd name="connsiteY3" fmla="*/ 6850252 h 6850252"/>
              <a:gd name="connsiteX4" fmla="*/ 0 w 6407630"/>
              <a:gd name="connsiteY4" fmla="*/ 46496 h 6850252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959616 w 6407630"/>
              <a:gd name="connsiteY3" fmla="*/ 6865750 h 6865750"/>
              <a:gd name="connsiteX4" fmla="*/ 0 w 6407630"/>
              <a:gd name="connsiteY4" fmla="*/ 0 h 6865750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3892 w 6407630"/>
              <a:gd name="connsiteY3" fmla="*/ 6865750 h 6865750"/>
              <a:gd name="connsiteX4" fmla="*/ 0 w 6407630"/>
              <a:gd name="connsiteY4" fmla="*/ 0 h 6865750"/>
              <a:gd name="connsiteX0" fmla="*/ 715 w 6408345"/>
              <a:gd name="connsiteY0" fmla="*/ 0 h 7053580"/>
              <a:gd name="connsiteX1" fmla="*/ 6408345 w 6408345"/>
              <a:gd name="connsiteY1" fmla="*/ 15498 h 7053580"/>
              <a:gd name="connsiteX2" fmla="*/ 6408345 w 6408345"/>
              <a:gd name="connsiteY2" fmla="*/ 6865750 h 7053580"/>
              <a:gd name="connsiteX3" fmla="*/ 1424 w 6408345"/>
              <a:gd name="connsiteY3" fmla="*/ 7053580 h 7053580"/>
              <a:gd name="connsiteX4" fmla="*/ 715 w 6408345"/>
              <a:gd name="connsiteY4" fmla="*/ 0 h 70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8345" h="7053580">
                <a:moveTo>
                  <a:pt x="715" y="0"/>
                </a:moveTo>
                <a:lnTo>
                  <a:pt x="6408345" y="15498"/>
                </a:lnTo>
                <a:lnTo>
                  <a:pt x="6408345" y="6865750"/>
                </a:lnTo>
                <a:lnTo>
                  <a:pt x="1424" y="7053580"/>
                </a:lnTo>
                <a:cubicBezTo>
                  <a:pt x="-3207" y="4764997"/>
                  <a:pt x="5346" y="2288583"/>
                  <a:pt x="715" y="0"/>
                </a:cubicBezTo>
                <a:close/>
              </a:path>
            </a:pathLst>
          </a:custGeom>
          <a:gradFill>
            <a:gsLst>
              <a:gs pos="42000">
                <a:srgbClr val="007ABF"/>
              </a:gs>
              <a:gs pos="98000">
                <a:srgbClr val="00978F"/>
              </a:gs>
            </a:gsLst>
            <a:lin ang="0" scaled="0"/>
          </a:gradFill>
          <a:ln>
            <a:noFill/>
          </a:ln>
          <a:effectLst>
            <a:outerShdw dist="228600" dir="1680000" sx="29000" sy="29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84"/>
          <a:stretch/>
        </p:blipFill>
        <p:spPr>
          <a:xfrm>
            <a:off x="10928397" y="5793971"/>
            <a:ext cx="786059" cy="82030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85675" y="6217105"/>
            <a:ext cx="562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Конкурс «ТОП-5 по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клиентоориентированности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2127" y="1371473"/>
            <a:ext cx="1592322" cy="3342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75937" y="2547303"/>
            <a:ext cx="157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МЕСТО ДЛЯ </a:t>
            </a:r>
          </a:p>
          <a:p>
            <a:r>
              <a:rPr lang="ru-RU" sz="1600" dirty="0" smtClean="0">
                <a:latin typeface="+mj-lt"/>
              </a:rPr>
              <a:t>ФОТОГРАФИИ</a:t>
            </a:r>
            <a:endParaRPr lang="ru-RU" sz="16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39" y="6204122"/>
            <a:ext cx="483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Номинация «Лучшее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пространство для отдыха»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351117" y="1343025"/>
            <a:ext cx="1592322" cy="3524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2511653" y="2547303"/>
            <a:ext cx="157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МЕСТО ДЛЯ </a:t>
            </a:r>
          </a:p>
          <a:p>
            <a:r>
              <a:rPr lang="ru-RU" sz="1600" dirty="0" smtClean="0">
                <a:latin typeface="+mj-lt"/>
              </a:rPr>
              <a:t>ФОТОГРАФИИ</a:t>
            </a:r>
            <a:endParaRPr lang="ru-RU" sz="1600" dirty="0">
              <a:latin typeface="+mj-lt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02507" y="1371473"/>
            <a:ext cx="1592322" cy="3342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4286396" y="2603169"/>
            <a:ext cx="157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МЕСТО ДЛЯ </a:t>
            </a:r>
          </a:p>
          <a:p>
            <a:r>
              <a:rPr lang="ru-RU" sz="1600" dirty="0" smtClean="0">
                <a:latin typeface="+mj-lt"/>
              </a:rPr>
              <a:t>ФОТОГРАФИИ</a:t>
            </a:r>
            <a:endParaRPr lang="ru-RU" sz="1600" dirty="0">
              <a:latin typeface="+mj-lt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34277" y="473105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ABF"/>
                </a:solidFill>
              </a:rPr>
              <a:t> </a:t>
            </a:r>
            <a:endParaRPr lang="ru-RU" dirty="0">
              <a:solidFill>
                <a:srgbClr val="007ABF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77697" y="1371473"/>
            <a:ext cx="1592322" cy="3342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6041698" y="2596142"/>
            <a:ext cx="157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МЕСТО ДЛЯ </a:t>
            </a:r>
          </a:p>
          <a:p>
            <a:r>
              <a:rPr lang="ru-RU" sz="1600" dirty="0" smtClean="0">
                <a:latin typeface="+mj-lt"/>
              </a:rPr>
              <a:t>ФОТОГРАФИИ</a:t>
            </a:r>
            <a:endParaRPr lang="ru-RU" sz="1600" dirty="0">
              <a:latin typeface="+mj-l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752887" y="1371473"/>
            <a:ext cx="1592322" cy="3342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7797000" y="2603169"/>
            <a:ext cx="157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МЕСТО ДЛЯ </a:t>
            </a:r>
          </a:p>
          <a:p>
            <a:r>
              <a:rPr lang="ru-RU" sz="1600" dirty="0" smtClean="0">
                <a:latin typeface="+mj-lt"/>
              </a:rPr>
              <a:t>ФОТОГРАФИИ</a:t>
            </a:r>
            <a:endParaRPr lang="ru-RU" sz="1600" dirty="0">
              <a:latin typeface="+mj-lt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9523939" y="1371473"/>
            <a:ext cx="1592322" cy="3342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9641158" y="2603169"/>
            <a:ext cx="157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МЕСТО ДЛЯ </a:t>
            </a:r>
          </a:p>
          <a:p>
            <a:r>
              <a:rPr lang="ru-RU" sz="1600" dirty="0" smtClean="0">
                <a:latin typeface="+mj-lt"/>
              </a:rPr>
              <a:t>ФОТОГРАФИИ</a:t>
            </a:r>
            <a:endParaRPr lang="ru-RU" sz="16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9248" y="4802521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ABF"/>
                </a:solidFill>
              </a:rPr>
              <a:t>_____________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01637" y="4799515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ABF"/>
                </a:solidFill>
              </a:rPr>
              <a:t>_____________</a:t>
            </a:r>
            <a:endParaRPr lang="ru-RU" dirty="0">
              <a:solidFill>
                <a:srgbClr val="007AB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7445" y="4799515"/>
            <a:ext cx="13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7ABF"/>
                </a:solidFill>
              </a:rPr>
              <a:t>Физкабинет</a:t>
            </a:r>
            <a:endParaRPr lang="ru-RU" dirty="0">
              <a:solidFill>
                <a:srgbClr val="007AB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3440" y="4799515"/>
            <a:ext cx="146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7ABF"/>
                </a:solidFill>
              </a:rPr>
              <a:t>Фитокабинет</a:t>
            </a:r>
            <a:endParaRPr lang="ru-RU" dirty="0">
              <a:solidFill>
                <a:srgbClr val="007AB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42747" y="4799515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ABF"/>
                </a:solidFill>
              </a:rPr>
              <a:t>_____________</a:t>
            </a:r>
            <a:endParaRPr lang="ru-RU" dirty="0">
              <a:solidFill>
                <a:srgbClr val="007AB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98049" y="4799515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ABF"/>
                </a:solidFill>
              </a:rPr>
              <a:t>Наши повара</a:t>
            </a:r>
            <a:endParaRPr lang="ru-RU" dirty="0">
              <a:solidFill>
                <a:srgbClr val="007ABF"/>
              </a:solidFill>
            </a:endParaRPr>
          </a:p>
        </p:txBody>
      </p:sp>
      <p:pic>
        <p:nvPicPr>
          <p:cNvPr id="4097" name="Picture 1" descr="C:\Users\User\Desktop\ФОТО КОНКУРС\DSC05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1323975"/>
            <a:ext cx="1971675" cy="3514725"/>
          </a:xfrm>
          <a:prstGeom prst="rect">
            <a:avLst/>
          </a:prstGeom>
          <a:noFill/>
        </p:spPr>
      </p:pic>
      <p:pic>
        <p:nvPicPr>
          <p:cNvPr id="4098" name="Picture 2" descr="C:\Users\User\Desktop\ФОТО КОНКУРС\DSC05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3625" y="1276350"/>
            <a:ext cx="1752600" cy="3581399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КОНКУРС\DSC05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295401"/>
            <a:ext cx="1704975" cy="3448050"/>
          </a:xfrm>
          <a:prstGeom prst="rect">
            <a:avLst/>
          </a:prstGeom>
          <a:noFill/>
        </p:spPr>
      </p:pic>
      <p:pic>
        <p:nvPicPr>
          <p:cNvPr id="30" name="Рисунок 29" descr="DSC06583"/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343025"/>
            <a:ext cx="1771651" cy="342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 descr="DSC06611"/>
          <p:cNvPicPr/>
          <p:nvPr/>
        </p:nvPicPr>
        <p:blipFill>
          <a:blip r:embed="rId7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295400"/>
            <a:ext cx="1685924" cy="3581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Рисунок 31" descr="DSC05689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544050" y="1343025"/>
            <a:ext cx="1733550" cy="340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59669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340737" y="4746843"/>
            <a:ext cx="5760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  <a:cs typeface="Arial" panose="020B0604020202020204" pitchFamily="34" charset="0"/>
              </a:rPr>
              <a:t>Хорошо бы здесь сказать, что из 1000 здравниц в Топ попадают только 100</a:t>
            </a:r>
            <a:endParaRPr lang="ru-RU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768" y="-2185261"/>
            <a:ext cx="4192322" cy="1217581"/>
          </a:xfrm>
          <a:prstGeom prst="rect">
            <a:avLst/>
          </a:prstGeom>
        </p:spPr>
      </p:pic>
      <p:sp>
        <p:nvSpPr>
          <p:cNvPr id="17" name="Текст 2"/>
          <p:cNvSpPr txBox="1">
            <a:spLocks/>
          </p:cNvSpPr>
          <p:nvPr/>
        </p:nvSpPr>
        <p:spPr>
          <a:xfrm>
            <a:off x="573967" y="3124073"/>
            <a:ext cx="5547987" cy="1294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Aft>
                <a:spcPts val="0"/>
              </a:spcAft>
            </a:pPr>
            <a:endParaRPr lang="ru-RU" sz="11500" dirty="0">
              <a:solidFill>
                <a:srgbClr val="007ABF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768" y="1636801"/>
            <a:ext cx="5798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ABF"/>
                </a:solidFill>
                <a:latin typeface="+mj-lt"/>
              </a:rPr>
              <a:t>Ссылка на сайт здравницы с информацией о развлекательных, развивающих и рекреационных услугах</a:t>
            </a:r>
            <a:endParaRPr lang="ru-RU" sz="2400" dirty="0">
              <a:solidFill>
                <a:srgbClr val="007ABF"/>
              </a:solidFill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955" y="532992"/>
            <a:ext cx="5736348" cy="816866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968270" y="3315928"/>
            <a:ext cx="360000" cy="360000"/>
            <a:chOff x="1244080" y="4177981"/>
            <a:chExt cx="360000" cy="360000"/>
          </a:xfrm>
        </p:grpSpPr>
        <p:sp>
          <p:nvSpPr>
            <p:cNvPr id="33" name="Овал 32"/>
            <p:cNvSpPr/>
            <p:nvPr/>
          </p:nvSpPr>
          <p:spPr>
            <a:xfrm>
              <a:off x="1244080" y="4177981"/>
              <a:ext cx="360000" cy="360000"/>
            </a:xfrm>
            <a:prstGeom prst="ellipse">
              <a:avLst/>
            </a:prstGeom>
            <a:solidFill>
              <a:srgbClr val="007ABF"/>
            </a:solidFill>
            <a:ln>
              <a:solidFill>
                <a:srgbClr val="007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5-конечная звезда 33"/>
            <p:cNvSpPr/>
            <p:nvPr/>
          </p:nvSpPr>
          <p:spPr>
            <a:xfrm>
              <a:off x="1281205" y="4215106"/>
              <a:ext cx="285750" cy="28575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30867" y="3306596"/>
            <a:ext cx="574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AC3"/>
                </a:solidFill>
                <a:latin typeface="+mj-lt"/>
              </a:rPr>
              <a:t>https://www.rdsgunib.ru/</a:t>
            </a:r>
            <a:r>
              <a:rPr lang="ru-RU" dirty="0" smtClean="0">
                <a:solidFill>
                  <a:srgbClr val="007AC3"/>
                </a:solidFill>
                <a:latin typeface="+mj-lt"/>
              </a:rPr>
              <a:t> </a:t>
            </a:r>
            <a:endParaRPr lang="ru-RU" dirty="0">
              <a:solidFill>
                <a:srgbClr val="007AC3"/>
              </a:solidFill>
              <a:latin typeface="+mj-lt"/>
            </a:endParaRPr>
          </a:p>
        </p:txBody>
      </p:sp>
      <p:sp>
        <p:nvSpPr>
          <p:cNvPr id="38" name="Прямоугольник 4"/>
          <p:cNvSpPr/>
          <p:nvPr/>
        </p:nvSpPr>
        <p:spPr>
          <a:xfrm>
            <a:off x="0" y="5959219"/>
            <a:ext cx="12209471" cy="940777"/>
          </a:xfrm>
          <a:custGeom>
            <a:avLst/>
            <a:gdLst>
              <a:gd name="connsiteX0" fmla="*/ 0 w 4448014"/>
              <a:gd name="connsiteY0" fmla="*/ 0 h 6850252"/>
              <a:gd name="connsiteX1" fmla="*/ 4448014 w 4448014"/>
              <a:gd name="connsiteY1" fmla="*/ 0 h 6850252"/>
              <a:gd name="connsiteX2" fmla="*/ 4448014 w 4448014"/>
              <a:gd name="connsiteY2" fmla="*/ 6850252 h 6850252"/>
              <a:gd name="connsiteX3" fmla="*/ 0 w 4448014"/>
              <a:gd name="connsiteY3" fmla="*/ 6850252 h 6850252"/>
              <a:gd name="connsiteX4" fmla="*/ 0 w 4448014"/>
              <a:gd name="connsiteY4" fmla="*/ 0 h 6850252"/>
              <a:gd name="connsiteX0" fmla="*/ 0 w 7237709"/>
              <a:gd name="connsiteY0" fmla="*/ 15499 h 6850252"/>
              <a:gd name="connsiteX1" fmla="*/ 7237709 w 7237709"/>
              <a:gd name="connsiteY1" fmla="*/ 0 h 6850252"/>
              <a:gd name="connsiteX2" fmla="*/ 7237709 w 7237709"/>
              <a:gd name="connsiteY2" fmla="*/ 6850252 h 6850252"/>
              <a:gd name="connsiteX3" fmla="*/ 2789695 w 7237709"/>
              <a:gd name="connsiteY3" fmla="*/ 6850252 h 6850252"/>
              <a:gd name="connsiteX4" fmla="*/ 0 w 7237709"/>
              <a:gd name="connsiteY4" fmla="*/ 15499 h 6850252"/>
              <a:gd name="connsiteX0" fmla="*/ 0 w 6407630"/>
              <a:gd name="connsiteY0" fmla="*/ 46496 h 6850252"/>
              <a:gd name="connsiteX1" fmla="*/ 6407630 w 6407630"/>
              <a:gd name="connsiteY1" fmla="*/ 0 h 6850252"/>
              <a:gd name="connsiteX2" fmla="*/ 6407630 w 6407630"/>
              <a:gd name="connsiteY2" fmla="*/ 6850252 h 6850252"/>
              <a:gd name="connsiteX3" fmla="*/ 1959616 w 6407630"/>
              <a:gd name="connsiteY3" fmla="*/ 6850252 h 6850252"/>
              <a:gd name="connsiteX4" fmla="*/ 0 w 6407630"/>
              <a:gd name="connsiteY4" fmla="*/ 46496 h 6850252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959616 w 6407630"/>
              <a:gd name="connsiteY3" fmla="*/ 6865750 h 6865750"/>
              <a:gd name="connsiteX4" fmla="*/ 0 w 6407630"/>
              <a:gd name="connsiteY4" fmla="*/ 0 h 6865750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3892 w 6407630"/>
              <a:gd name="connsiteY3" fmla="*/ 6865750 h 6865750"/>
              <a:gd name="connsiteX4" fmla="*/ 0 w 6407630"/>
              <a:gd name="connsiteY4" fmla="*/ 0 h 6865750"/>
              <a:gd name="connsiteX0" fmla="*/ 715 w 6408345"/>
              <a:gd name="connsiteY0" fmla="*/ 0 h 7053580"/>
              <a:gd name="connsiteX1" fmla="*/ 6408345 w 6408345"/>
              <a:gd name="connsiteY1" fmla="*/ 15498 h 7053580"/>
              <a:gd name="connsiteX2" fmla="*/ 6408345 w 6408345"/>
              <a:gd name="connsiteY2" fmla="*/ 6865750 h 7053580"/>
              <a:gd name="connsiteX3" fmla="*/ 1424 w 6408345"/>
              <a:gd name="connsiteY3" fmla="*/ 7053580 h 7053580"/>
              <a:gd name="connsiteX4" fmla="*/ 715 w 6408345"/>
              <a:gd name="connsiteY4" fmla="*/ 0 h 70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8345" h="7053580">
                <a:moveTo>
                  <a:pt x="715" y="0"/>
                </a:moveTo>
                <a:lnTo>
                  <a:pt x="6408345" y="15498"/>
                </a:lnTo>
                <a:lnTo>
                  <a:pt x="6408345" y="6865750"/>
                </a:lnTo>
                <a:lnTo>
                  <a:pt x="1424" y="7053580"/>
                </a:lnTo>
                <a:cubicBezTo>
                  <a:pt x="-3207" y="4764997"/>
                  <a:pt x="5346" y="2288583"/>
                  <a:pt x="715" y="0"/>
                </a:cubicBezTo>
                <a:close/>
              </a:path>
            </a:pathLst>
          </a:custGeom>
          <a:gradFill>
            <a:gsLst>
              <a:gs pos="42000">
                <a:srgbClr val="007ABF"/>
              </a:gs>
              <a:gs pos="98000">
                <a:srgbClr val="00978F"/>
              </a:gs>
            </a:gsLst>
            <a:lin ang="0" scaled="0"/>
          </a:gradFill>
          <a:ln>
            <a:noFill/>
          </a:ln>
          <a:effectLst>
            <a:outerShdw dist="228600" dir="1680000" sx="29000" sy="29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84"/>
          <a:stretch/>
        </p:blipFill>
        <p:spPr>
          <a:xfrm>
            <a:off x="11016422" y="5802329"/>
            <a:ext cx="778050" cy="811944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165691" y="6244941"/>
            <a:ext cx="562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Конкурс «ТОП-5 по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клиентоориентированности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32755" y="6244941"/>
            <a:ext cx="483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Номинация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Лучшее пространство для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отдыха»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2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301" y="335361"/>
            <a:ext cx="9348658" cy="66097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ABF"/>
                </a:solidFill>
              </a:rPr>
              <a:t>             </a:t>
            </a:r>
            <a:r>
              <a:rPr lang="ru-RU" sz="3600" dirty="0" smtClean="0">
                <a:solidFill>
                  <a:srgbClr val="007ABF"/>
                </a:solidFill>
                <a:latin typeface="Times New Roman" pitchFamily="18" charset="0"/>
                <a:cs typeface="Times New Roman" pitchFamily="18" charset="0"/>
              </a:rPr>
              <a:t>ДЕТСКИЙ  САНАТОРИЙ «ГУНИБ»</a:t>
            </a:r>
            <a:endParaRPr lang="ru-RU" sz="3600" dirty="0">
              <a:solidFill>
                <a:srgbClr val="007A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0" y="2333141"/>
            <a:ext cx="4038600" cy="10678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Лаура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Умаханова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И.о.главного врача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10475" y="3369639"/>
            <a:ext cx="389065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Тел.: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8(928) 683-29-74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www.rdsgunib.ru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+mj-lt"/>
              </a:rPr>
              <a:t>Е-</a:t>
            </a:r>
            <a:r>
              <a:rPr lang="en-US" dirty="0" smtClean="0">
                <a:latin typeface="+mj-lt"/>
              </a:rPr>
              <a:t>mail</a:t>
            </a:r>
            <a:r>
              <a:rPr lang="ru-RU" dirty="0" smtClean="0">
                <a:latin typeface="+mj-lt"/>
              </a:rPr>
              <a:t>: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rdsgunib@mail.ru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4"/>
          <p:cNvSpPr/>
          <p:nvPr/>
        </p:nvSpPr>
        <p:spPr>
          <a:xfrm>
            <a:off x="0" y="5959219"/>
            <a:ext cx="12209471" cy="940777"/>
          </a:xfrm>
          <a:custGeom>
            <a:avLst/>
            <a:gdLst>
              <a:gd name="connsiteX0" fmla="*/ 0 w 4448014"/>
              <a:gd name="connsiteY0" fmla="*/ 0 h 6850252"/>
              <a:gd name="connsiteX1" fmla="*/ 4448014 w 4448014"/>
              <a:gd name="connsiteY1" fmla="*/ 0 h 6850252"/>
              <a:gd name="connsiteX2" fmla="*/ 4448014 w 4448014"/>
              <a:gd name="connsiteY2" fmla="*/ 6850252 h 6850252"/>
              <a:gd name="connsiteX3" fmla="*/ 0 w 4448014"/>
              <a:gd name="connsiteY3" fmla="*/ 6850252 h 6850252"/>
              <a:gd name="connsiteX4" fmla="*/ 0 w 4448014"/>
              <a:gd name="connsiteY4" fmla="*/ 0 h 6850252"/>
              <a:gd name="connsiteX0" fmla="*/ 0 w 7237709"/>
              <a:gd name="connsiteY0" fmla="*/ 15499 h 6850252"/>
              <a:gd name="connsiteX1" fmla="*/ 7237709 w 7237709"/>
              <a:gd name="connsiteY1" fmla="*/ 0 h 6850252"/>
              <a:gd name="connsiteX2" fmla="*/ 7237709 w 7237709"/>
              <a:gd name="connsiteY2" fmla="*/ 6850252 h 6850252"/>
              <a:gd name="connsiteX3" fmla="*/ 2789695 w 7237709"/>
              <a:gd name="connsiteY3" fmla="*/ 6850252 h 6850252"/>
              <a:gd name="connsiteX4" fmla="*/ 0 w 7237709"/>
              <a:gd name="connsiteY4" fmla="*/ 15499 h 6850252"/>
              <a:gd name="connsiteX0" fmla="*/ 0 w 6407630"/>
              <a:gd name="connsiteY0" fmla="*/ 46496 h 6850252"/>
              <a:gd name="connsiteX1" fmla="*/ 6407630 w 6407630"/>
              <a:gd name="connsiteY1" fmla="*/ 0 h 6850252"/>
              <a:gd name="connsiteX2" fmla="*/ 6407630 w 6407630"/>
              <a:gd name="connsiteY2" fmla="*/ 6850252 h 6850252"/>
              <a:gd name="connsiteX3" fmla="*/ 1959616 w 6407630"/>
              <a:gd name="connsiteY3" fmla="*/ 6850252 h 6850252"/>
              <a:gd name="connsiteX4" fmla="*/ 0 w 6407630"/>
              <a:gd name="connsiteY4" fmla="*/ 46496 h 6850252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959616 w 6407630"/>
              <a:gd name="connsiteY3" fmla="*/ 6865750 h 6865750"/>
              <a:gd name="connsiteX4" fmla="*/ 0 w 6407630"/>
              <a:gd name="connsiteY4" fmla="*/ 0 h 6865750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3892 w 6407630"/>
              <a:gd name="connsiteY3" fmla="*/ 6865750 h 6865750"/>
              <a:gd name="connsiteX4" fmla="*/ 0 w 6407630"/>
              <a:gd name="connsiteY4" fmla="*/ 0 h 6865750"/>
              <a:gd name="connsiteX0" fmla="*/ 715 w 6408345"/>
              <a:gd name="connsiteY0" fmla="*/ 0 h 7053580"/>
              <a:gd name="connsiteX1" fmla="*/ 6408345 w 6408345"/>
              <a:gd name="connsiteY1" fmla="*/ 15498 h 7053580"/>
              <a:gd name="connsiteX2" fmla="*/ 6408345 w 6408345"/>
              <a:gd name="connsiteY2" fmla="*/ 6865750 h 7053580"/>
              <a:gd name="connsiteX3" fmla="*/ 1424 w 6408345"/>
              <a:gd name="connsiteY3" fmla="*/ 7053580 h 7053580"/>
              <a:gd name="connsiteX4" fmla="*/ 715 w 6408345"/>
              <a:gd name="connsiteY4" fmla="*/ 0 h 70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8345" h="7053580">
                <a:moveTo>
                  <a:pt x="715" y="0"/>
                </a:moveTo>
                <a:lnTo>
                  <a:pt x="6408345" y="15498"/>
                </a:lnTo>
                <a:lnTo>
                  <a:pt x="6408345" y="6865750"/>
                </a:lnTo>
                <a:lnTo>
                  <a:pt x="1424" y="7053580"/>
                </a:lnTo>
                <a:cubicBezTo>
                  <a:pt x="-3207" y="4764997"/>
                  <a:pt x="5346" y="2288583"/>
                  <a:pt x="715" y="0"/>
                </a:cubicBezTo>
                <a:close/>
              </a:path>
            </a:pathLst>
          </a:custGeom>
          <a:gradFill>
            <a:gsLst>
              <a:gs pos="42000">
                <a:srgbClr val="007ABF"/>
              </a:gs>
              <a:gs pos="98000">
                <a:srgbClr val="00978F"/>
              </a:gs>
            </a:gsLst>
            <a:lin ang="0" scaled="0"/>
          </a:gradFill>
          <a:ln>
            <a:noFill/>
          </a:ln>
          <a:effectLst>
            <a:outerShdw dist="228600" dir="1680000" sx="29000" sy="29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84"/>
          <a:stretch/>
        </p:blipFill>
        <p:spPr>
          <a:xfrm>
            <a:off x="10938745" y="5747129"/>
            <a:ext cx="778050" cy="81194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052982" y="2385448"/>
            <a:ext cx="2011681" cy="1879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32900" y="3170001"/>
            <a:ext cx="2483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ФОТОГРАФИЯ СПИКЕРА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706" y="6244941"/>
            <a:ext cx="483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Номинация «Лучшее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пространство для отдыха»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53090" y="6244941"/>
            <a:ext cx="4977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Конкурс «ТОП-5 по </a:t>
            </a:r>
            <a:r>
              <a:rPr lang="ru-RU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клиентоориентированности</a:t>
            </a:r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2049" name="Picture 1" descr="C:\Users\User\Desktop\Статья в газету\IMG_6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49" y="1171574"/>
            <a:ext cx="4686301" cy="4495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433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592" y="0"/>
            <a:ext cx="11539172" cy="10039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ABF"/>
                </a:solidFill>
              </a:rPr>
              <a:t>ПЛАН С УКАЗАНИЕМ МЕСТ РАСПОЛОЖЕНИЯ ПРОСТРАНСТВ ДЛЯ ОТДЫХА</a:t>
            </a:r>
            <a:endParaRPr lang="ru-RU" sz="1800" dirty="0">
              <a:solidFill>
                <a:srgbClr val="007AB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506151" y="773537"/>
            <a:ext cx="696516" cy="45719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6" baseline="-25000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0" y="5959219"/>
            <a:ext cx="12209471" cy="940777"/>
          </a:xfrm>
          <a:custGeom>
            <a:avLst/>
            <a:gdLst>
              <a:gd name="connsiteX0" fmla="*/ 0 w 4448014"/>
              <a:gd name="connsiteY0" fmla="*/ 0 h 6850252"/>
              <a:gd name="connsiteX1" fmla="*/ 4448014 w 4448014"/>
              <a:gd name="connsiteY1" fmla="*/ 0 h 6850252"/>
              <a:gd name="connsiteX2" fmla="*/ 4448014 w 4448014"/>
              <a:gd name="connsiteY2" fmla="*/ 6850252 h 6850252"/>
              <a:gd name="connsiteX3" fmla="*/ 0 w 4448014"/>
              <a:gd name="connsiteY3" fmla="*/ 6850252 h 6850252"/>
              <a:gd name="connsiteX4" fmla="*/ 0 w 4448014"/>
              <a:gd name="connsiteY4" fmla="*/ 0 h 6850252"/>
              <a:gd name="connsiteX0" fmla="*/ 0 w 7237709"/>
              <a:gd name="connsiteY0" fmla="*/ 15499 h 6850252"/>
              <a:gd name="connsiteX1" fmla="*/ 7237709 w 7237709"/>
              <a:gd name="connsiteY1" fmla="*/ 0 h 6850252"/>
              <a:gd name="connsiteX2" fmla="*/ 7237709 w 7237709"/>
              <a:gd name="connsiteY2" fmla="*/ 6850252 h 6850252"/>
              <a:gd name="connsiteX3" fmla="*/ 2789695 w 7237709"/>
              <a:gd name="connsiteY3" fmla="*/ 6850252 h 6850252"/>
              <a:gd name="connsiteX4" fmla="*/ 0 w 7237709"/>
              <a:gd name="connsiteY4" fmla="*/ 15499 h 6850252"/>
              <a:gd name="connsiteX0" fmla="*/ 0 w 6407630"/>
              <a:gd name="connsiteY0" fmla="*/ 46496 h 6850252"/>
              <a:gd name="connsiteX1" fmla="*/ 6407630 w 6407630"/>
              <a:gd name="connsiteY1" fmla="*/ 0 h 6850252"/>
              <a:gd name="connsiteX2" fmla="*/ 6407630 w 6407630"/>
              <a:gd name="connsiteY2" fmla="*/ 6850252 h 6850252"/>
              <a:gd name="connsiteX3" fmla="*/ 1959616 w 6407630"/>
              <a:gd name="connsiteY3" fmla="*/ 6850252 h 6850252"/>
              <a:gd name="connsiteX4" fmla="*/ 0 w 6407630"/>
              <a:gd name="connsiteY4" fmla="*/ 46496 h 6850252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959616 w 6407630"/>
              <a:gd name="connsiteY3" fmla="*/ 6865750 h 6865750"/>
              <a:gd name="connsiteX4" fmla="*/ 0 w 6407630"/>
              <a:gd name="connsiteY4" fmla="*/ 0 h 6865750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3892 w 6407630"/>
              <a:gd name="connsiteY3" fmla="*/ 6865750 h 6865750"/>
              <a:gd name="connsiteX4" fmla="*/ 0 w 6407630"/>
              <a:gd name="connsiteY4" fmla="*/ 0 h 6865750"/>
              <a:gd name="connsiteX0" fmla="*/ 715 w 6408345"/>
              <a:gd name="connsiteY0" fmla="*/ 0 h 7053580"/>
              <a:gd name="connsiteX1" fmla="*/ 6408345 w 6408345"/>
              <a:gd name="connsiteY1" fmla="*/ 15498 h 7053580"/>
              <a:gd name="connsiteX2" fmla="*/ 6408345 w 6408345"/>
              <a:gd name="connsiteY2" fmla="*/ 6865750 h 7053580"/>
              <a:gd name="connsiteX3" fmla="*/ 1424 w 6408345"/>
              <a:gd name="connsiteY3" fmla="*/ 7053580 h 7053580"/>
              <a:gd name="connsiteX4" fmla="*/ 715 w 6408345"/>
              <a:gd name="connsiteY4" fmla="*/ 0 h 70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8345" h="7053580">
                <a:moveTo>
                  <a:pt x="715" y="0"/>
                </a:moveTo>
                <a:lnTo>
                  <a:pt x="6408345" y="15498"/>
                </a:lnTo>
                <a:lnTo>
                  <a:pt x="6408345" y="6865750"/>
                </a:lnTo>
                <a:lnTo>
                  <a:pt x="1424" y="7053580"/>
                </a:lnTo>
                <a:cubicBezTo>
                  <a:pt x="-3207" y="4764997"/>
                  <a:pt x="5346" y="2288583"/>
                  <a:pt x="715" y="0"/>
                </a:cubicBezTo>
                <a:close/>
              </a:path>
            </a:pathLst>
          </a:custGeom>
          <a:gradFill>
            <a:gsLst>
              <a:gs pos="42000">
                <a:srgbClr val="007ABF"/>
              </a:gs>
              <a:gs pos="98000">
                <a:srgbClr val="00978F"/>
              </a:gs>
            </a:gsLst>
            <a:lin ang="0" scaled="0"/>
          </a:gradFill>
          <a:ln>
            <a:noFill/>
          </a:ln>
          <a:effectLst>
            <a:outerShdw dist="228600" dir="1680000" sx="29000" sy="29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84"/>
          <a:stretch/>
        </p:blipFill>
        <p:spPr>
          <a:xfrm>
            <a:off x="10947583" y="5802329"/>
            <a:ext cx="778050" cy="81194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96852" y="6255940"/>
            <a:ext cx="562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Конкурс «ТОП-5 по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клиентоориентированности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0699" y="1122722"/>
            <a:ext cx="7353301" cy="4420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со стороны основных систем организма.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146307" y="3033556"/>
            <a:ext cx="149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ПЛАН-СХЕМА</a:t>
            </a:r>
            <a:endParaRPr lang="ru-RU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4323" y="6244941"/>
            <a:ext cx="553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Номинация «Лучшее пространство для отдыха»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Рисунок 11" descr="карт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190626"/>
            <a:ext cx="7210425" cy="430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18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592" y="0"/>
            <a:ext cx="11539172" cy="10039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ABF"/>
                </a:solidFill>
              </a:rPr>
              <a:t>ПЛАН С УКАЗАНИЕМ </a:t>
            </a:r>
            <a:r>
              <a:rPr lang="ru-RU" sz="1800" dirty="0" smtClean="0">
                <a:solidFill>
                  <a:srgbClr val="007ABF"/>
                </a:solidFill>
              </a:rPr>
              <a:t>ТЕРРЕНКУРОВ</a:t>
            </a:r>
            <a:endParaRPr lang="ru-RU" sz="1800" dirty="0">
              <a:solidFill>
                <a:srgbClr val="007AB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506151" y="773537"/>
            <a:ext cx="696516" cy="45719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6" baseline="-25000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0" y="5959219"/>
            <a:ext cx="12209471" cy="940777"/>
          </a:xfrm>
          <a:custGeom>
            <a:avLst/>
            <a:gdLst>
              <a:gd name="connsiteX0" fmla="*/ 0 w 4448014"/>
              <a:gd name="connsiteY0" fmla="*/ 0 h 6850252"/>
              <a:gd name="connsiteX1" fmla="*/ 4448014 w 4448014"/>
              <a:gd name="connsiteY1" fmla="*/ 0 h 6850252"/>
              <a:gd name="connsiteX2" fmla="*/ 4448014 w 4448014"/>
              <a:gd name="connsiteY2" fmla="*/ 6850252 h 6850252"/>
              <a:gd name="connsiteX3" fmla="*/ 0 w 4448014"/>
              <a:gd name="connsiteY3" fmla="*/ 6850252 h 6850252"/>
              <a:gd name="connsiteX4" fmla="*/ 0 w 4448014"/>
              <a:gd name="connsiteY4" fmla="*/ 0 h 6850252"/>
              <a:gd name="connsiteX0" fmla="*/ 0 w 7237709"/>
              <a:gd name="connsiteY0" fmla="*/ 15499 h 6850252"/>
              <a:gd name="connsiteX1" fmla="*/ 7237709 w 7237709"/>
              <a:gd name="connsiteY1" fmla="*/ 0 h 6850252"/>
              <a:gd name="connsiteX2" fmla="*/ 7237709 w 7237709"/>
              <a:gd name="connsiteY2" fmla="*/ 6850252 h 6850252"/>
              <a:gd name="connsiteX3" fmla="*/ 2789695 w 7237709"/>
              <a:gd name="connsiteY3" fmla="*/ 6850252 h 6850252"/>
              <a:gd name="connsiteX4" fmla="*/ 0 w 7237709"/>
              <a:gd name="connsiteY4" fmla="*/ 15499 h 6850252"/>
              <a:gd name="connsiteX0" fmla="*/ 0 w 6407630"/>
              <a:gd name="connsiteY0" fmla="*/ 46496 h 6850252"/>
              <a:gd name="connsiteX1" fmla="*/ 6407630 w 6407630"/>
              <a:gd name="connsiteY1" fmla="*/ 0 h 6850252"/>
              <a:gd name="connsiteX2" fmla="*/ 6407630 w 6407630"/>
              <a:gd name="connsiteY2" fmla="*/ 6850252 h 6850252"/>
              <a:gd name="connsiteX3" fmla="*/ 1959616 w 6407630"/>
              <a:gd name="connsiteY3" fmla="*/ 6850252 h 6850252"/>
              <a:gd name="connsiteX4" fmla="*/ 0 w 6407630"/>
              <a:gd name="connsiteY4" fmla="*/ 46496 h 6850252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959616 w 6407630"/>
              <a:gd name="connsiteY3" fmla="*/ 6865750 h 6865750"/>
              <a:gd name="connsiteX4" fmla="*/ 0 w 6407630"/>
              <a:gd name="connsiteY4" fmla="*/ 0 h 6865750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3892 w 6407630"/>
              <a:gd name="connsiteY3" fmla="*/ 6865750 h 6865750"/>
              <a:gd name="connsiteX4" fmla="*/ 0 w 6407630"/>
              <a:gd name="connsiteY4" fmla="*/ 0 h 6865750"/>
              <a:gd name="connsiteX0" fmla="*/ 715 w 6408345"/>
              <a:gd name="connsiteY0" fmla="*/ 0 h 7053580"/>
              <a:gd name="connsiteX1" fmla="*/ 6408345 w 6408345"/>
              <a:gd name="connsiteY1" fmla="*/ 15498 h 7053580"/>
              <a:gd name="connsiteX2" fmla="*/ 6408345 w 6408345"/>
              <a:gd name="connsiteY2" fmla="*/ 6865750 h 7053580"/>
              <a:gd name="connsiteX3" fmla="*/ 1424 w 6408345"/>
              <a:gd name="connsiteY3" fmla="*/ 7053580 h 7053580"/>
              <a:gd name="connsiteX4" fmla="*/ 715 w 6408345"/>
              <a:gd name="connsiteY4" fmla="*/ 0 h 70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8345" h="7053580">
                <a:moveTo>
                  <a:pt x="715" y="0"/>
                </a:moveTo>
                <a:lnTo>
                  <a:pt x="6408345" y="15498"/>
                </a:lnTo>
                <a:lnTo>
                  <a:pt x="6408345" y="6865750"/>
                </a:lnTo>
                <a:lnTo>
                  <a:pt x="1424" y="7053580"/>
                </a:lnTo>
                <a:cubicBezTo>
                  <a:pt x="-3207" y="4764997"/>
                  <a:pt x="5346" y="2288583"/>
                  <a:pt x="715" y="0"/>
                </a:cubicBezTo>
                <a:close/>
              </a:path>
            </a:pathLst>
          </a:custGeom>
          <a:gradFill>
            <a:gsLst>
              <a:gs pos="42000">
                <a:srgbClr val="007ABF"/>
              </a:gs>
              <a:gs pos="98000">
                <a:srgbClr val="00978F"/>
              </a:gs>
            </a:gsLst>
            <a:lin ang="0" scaled="0"/>
          </a:gradFill>
          <a:ln>
            <a:noFill/>
          </a:ln>
          <a:effectLst>
            <a:outerShdw dist="228600" dir="1680000" sx="29000" sy="29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84"/>
          <a:stretch/>
        </p:blipFill>
        <p:spPr>
          <a:xfrm>
            <a:off x="10947583" y="5802329"/>
            <a:ext cx="778050" cy="81194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96852" y="6255940"/>
            <a:ext cx="562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Конкурс «ТОП-5 по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клиентоориентированности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62074" y="1075097"/>
            <a:ext cx="9534526" cy="4420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со стороны основных систем организма.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146307" y="3033556"/>
            <a:ext cx="149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ПЛАН-СХЕМА</a:t>
            </a:r>
            <a:endParaRPr lang="ru-RU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4323" y="6244941"/>
            <a:ext cx="553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Номинация «Лучшее пространство для отдыха»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Рисунок 9" descr="кар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009650"/>
            <a:ext cx="96012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18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5" y="1"/>
            <a:ext cx="9060873" cy="10039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ABF"/>
                </a:solidFill>
              </a:rPr>
              <a:t>                                    </a:t>
            </a:r>
            <a:endParaRPr lang="ru-RU" sz="2800" b="1" dirty="0">
              <a:solidFill>
                <a:srgbClr val="007A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336232" y="759383"/>
            <a:ext cx="696516" cy="45719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6" baseline="-25000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0" y="5917223"/>
            <a:ext cx="12209471" cy="940777"/>
          </a:xfrm>
          <a:custGeom>
            <a:avLst/>
            <a:gdLst>
              <a:gd name="connsiteX0" fmla="*/ 0 w 4448014"/>
              <a:gd name="connsiteY0" fmla="*/ 0 h 6850252"/>
              <a:gd name="connsiteX1" fmla="*/ 4448014 w 4448014"/>
              <a:gd name="connsiteY1" fmla="*/ 0 h 6850252"/>
              <a:gd name="connsiteX2" fmla="*/ 4448014 w 4448014"/>
              <a:gd name="connsiteY2" fmla="*/ 6850252 h 6850252"/>
              <a:gd name="connsiteX3" fmla="*/ 0 w 4448014"/>
              <a:gd name="connsiteY3" fmla="*/ 6850252 h 6850252"/>
              <a:gd name="connsiteX4" fmla="*/ 0 w 4448014"/>
              <a:gd name="connsiteY4" fmla="*/ 0 h 6850252"/>
              <a:gd name="connsiteX0" fmla="*/ 0 w 7237709"/>
              <a:gd name="connsiteY0" fmla="*/ 15499 h 6850252"/>
              <a:gd name="connsiteX1" fmla="*/ 7237709 w 7237709"/>
              <a:gd name="connsiteY1" fmla="*/ 0 h 6850252"/>
              <a:gd name="connsiteX2" fmla="*/ 7237709 w 7237709"/>
              <a:gd name="connsiteY2" fmla="*/ 6850252 h 6850252"/>
              <a:gd name="connsiteX3" fmla="*/ 2789695 w 7237709"/>
              <a:gd name="connsiteY3" fmla="*/ 6850252 h 6850252"/>
              <a:gd name="connsiteX4" fmla="*/ 0 w 7237709"/>
              <a:gd name="connsiteY4" fmla="*/ 15499 h 6850252"/>
              <a:gd name="connsiteX0" fmla="*/ 0 w 6407630"/>
              <a:gd name="connsiteY0" fmla="*/ 46496 h 6850252"/>
              <a:gd name="connsiteX1" fmla="*/ 6407630 w 6407630"/>
              <a:gd name="connsiteY1" fmla="*/ 0 h 6850252"/>
              <a:gd name="connsiteX2" fmla="*/ 6407630 w 6407630"/>
              <a:gd name="connsiteY2" fmla="*/ 6850252 h 6850252"/>
              <a:gd name="connsiteX3" fmla="*/ 1959616 w 6407630"/>
              <a:gd name="connsiteY3" fmla="*/ 6850252 h 6850252"/>
              <a:gd name="connsiteX4" fmla="*/ 0 w 6407630"/>
              <a:gd name="connsiteY4" fmla="*/ 46496 h 6850252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959616 w 6407630"/>
              <a:gd name="connsiteY3" fmla="*/ 6865750 h 6865750"/>
              <a:gd name="connsiteX4" fmla="*/ 0 w 6407630"/>
              <a:gd name="connsiteY4" fmla="*/ 0 h 6865750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3892 w 6407630"/>
              <a:gd name="connsiteY3" fmla="*/ 6865750 h 6865750"/>
              <a:gd name="connsiteX4" fmla="*/ 0 w 6407630"/>
              <a:gd name="connsiteY4" fmla="*/ 0 h 6865750"/>
              <a:gd name="connsiteX0" fmla="*/ 715 w 6408345"/>
              <a:gd name="connsiteY0" fmla="*/ 0 h 7053580"/>
              <a:gd name="connsiteX1" fmla="*/ 6408345 w 6408345"/>
              <a:gd name="connsiteY1" fmla="*/ 15498 h 7053580"/>
              <a:gd name="connsiteX2" fmla="*/ 6408345 w 6408345"/>
              <a:gd name="connsiteY2" fmla="*/ 6865750 h 7053580"/>
              <a:gd name="connsiteX3" fmla="*/ 1424 w 6408345"/>
              <a:gd name="connsiteY3" fmla="*/ 7053580 h 7053580"/>
              <a:gd name="connsiteX4" fmla="*/ 715 w 6408345"/>
              <a:gd name="connsiteY4" fmla="*/ 0 h 70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8345" h="7053580">
                <a:moveTo>
                  <a:pt x="715" y="0"/>
                </a:moveTo>
                <a:lnTo>
                  <a:pt x="6408345" y="15498"/>
                </a:lnTo>
                <a:lnTo>
                  <a:pt x="6408345" y="6865750"/>
                </a:lnTo>
                <a:lnTo>
                  <a:pt x="1424" y="7053580"/>
                </a:lnTo>
                <a:cubicBezTo>
                  <a:pt x="-3207" y="4764997"/>
                  <a:pt x="5346" y="2288583"/>
                  <a:pt x="715" y="0"/>
                </a:cubicBezTo>
                <a:close/>
              </a:path>
            </a:pathLst>
          </a:custGeom>
          <a:gradFill>
            <a:gsLst>
              <a:gs pos="42000">
                <a:srgbClr val="007ABF"/>
              </a:gs>
              <a:gs pos="98000">
                <a:srgbClr val="00978F"/>
              </a:gs>
            </a:gsLst>
            <a:lin ang="0" scaled="0"/>
          </a:gradFill>
          <a:ln>
            <a:noFill/>
          </a:ln>
          <a:effectLst>
            <a:outerShdw dist="228600" dir="1680000" sx="29000" sy="29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84"/>
          <a:stretch/>
        </p:blipFill>
        <p:spPr>
          <a:xfrm>
            <a:off x="10928397" y="5793971"/>
            <a:ext cx="786059" cy="82030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85675" y="6217105"/>
            <a:ext cx="562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Конкурс «ТОП-5 по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клиентоориентированности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57300" y="781051"/>
            <a:ext cx="4386349" cy="3219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13813" y="768535"/>
            <a:ext cx="4339244" cy="3241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899457" y="2809029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МЕСТО ДЛЯ ФОТОГРАФИИ</a:t>
            </a:r>
            <a:endParaRPr lang="ru-RU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5120" y="2809029"/>
            <a:ext cx="309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МЕСТО ДЛЯ ФОТОГРАФИИ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01" y="6217105"/>
            <a:ext cx="484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Номинация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Лучшее пространство для отдыха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225" y="3790950"/>
            <a:ext cx="1023718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Терренкур — метод дозированных восхождений под определенным углом подъема по размеченным маршрутам. Терренкуры успешно применяются при многих болезнях, в т.ч. и при заболеваниях органов дыхания, и при явлениях общей слабости с целью оздоровления и укрепления больных, а также для профилактики заболевании.</a:t>
            </a:r>
          </a:p>
          <a:p>
            <a:r>
              <a:rPr lang="ru-RU" sz="1400" dirty="0" smtClean="0"/>
              <a:t>Они способствуют развитию у больных выносливости к возрастающим физическим нагрузкам и является активным методом, вызывающим реактивные сдвиги со стороны основных систем организма.</a:t>
            </a:r>
          </a:p>
          <a:p>
            <a:pPr algn="just"/>
            <a:r>
              <a:rPr lang="ru-RU" sz="1400" dirty="0" smtClean="0"/>
              <a:t>	В условиях детского санатория «Гуниб» терренкуры являются  одним из наиболее эффективных  методов лечения. К каждому терренкуру воспитатели и медсестры готовятся тщательно. Определяют цели, задачи, организуется </a:t>
            </a:r>
            <a:r>
              <a:rPr lang="ru-RU" sz="1400" dirty="0" err="1" smtClean="0"/>
              <a:t>досуг.Соблюдая</a:t>
            </a:r>
            <a:r>
              <a:rPr lang="ru-RU" sz="1400" dirty="0" smtClean="0"/>
              <a:t> принципы методики проведения терренкуров и с учетом специфики заболеваний органов дыхания, утверждены 15 терренкуров.</a:t>
            </a:r>
          </a:p>
          <a:p>
            <a:endParaRPr lang="ru-RU" sz="1400" dirty="0" smtClean="0"/>
          </a:p>
          <a:p>
            <a:pPr algn="just"/>
            <a:r>
              <a:rPr lang="ru-RU" sz="1400" dirty="0" smtClean="0">
                <a:solidFill>
                  <a:srgbClr val="007ABF"/>
                </a:solidFill>
                <a:latin typeface="Times New Roman" pitchFamily="18" charset="0"/>
                <a:cs typeface="Times New Roman" pitchFamily="18" charset="0"/>
              </a:rPr>
              <a:t>________________</a:t>
            </a:r>
            <a:endParaRPr lang="ru-RU" sz="1400" dirty="0">
              <a:solidFill>
                <a:srgbClr val="007A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190500"/>
            <a:ext cx="12192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Терренкуры - чудесный доктор!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C:\Users\User\Desktop\ФОТО КОНКУРС\DSC04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762000"/>
            <a:ext cx="5057775" cy="3286125"/>
          </a:xfrm>
          <a:prstGeom prst="rect">
            <a:avLst/>
          </a:prstGeom>
          <a:noFill/>
        </p:spPr>
      </p:pic>
      <p:pic>
        <p:nvPicPr>
          <p:cNvPr id="23554" name="Picture 2" descr="C:\Users\User\Desktop\ФОТО КОНКУРС\DSC054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1" y="781050"/>
            <a:ext cx="4610099" cy="3209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279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5" y="1"/>
            <a:ext cx="9060873" cy="10039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ABF"/>
                </a:solidFill>
              </a:rPr>
              <a:t>                                    </a:t>
            </a:r>
            <a:endParaRPr lang="ru-RU" sz="2800" b="1" dirty="0">
              <a:solidFill>
                <a:srgbClr val="007A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336232" y="759383"/>
            <a:ext cx="696516" cy="45719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6" baseline="-25000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0" y="5917223"/>
            <a:ext cx="12209471" cy="940777"/>
          </a:xfrm>
          <a:custGeom>
            <a:avLst/>
            <a:gdLst>
              <a:gd name="connsiteX0" fmla="*/ 0 w 4448014"/>
              <a:gd name="connsiteY0" fmla="*/ 0 h 6850252"/>
              <a:gd name="connsiteX1" fmla="*/ 4448014 w 4448014"/>
              <a:gd name="connsiteY1" fmla="*/ 0 h 6850252"/>
              <a:gd name="connsiteX2" fmla="*/ 4448014 w 4448014"/>
              <a:gd name="connsiteY2" fmla="*/ 6850252 h 6850252"/>
              <a:gd name="connsiteX3" fmla="*/ 0 w 4448014"/>
              <a:gd name="connsiteY3" fmla="*/ 6850252 h 6850252"/>
              <a:gd name="connsiteX4" fmla="*/ 0 w 4448014"/>
              <a:gd name="connsiteY4" fmla="*/ 0 h 6850252"/>
              <a:gd name="connsiteX0" fmla="*/ 0 w 7237709"/>
              <a:gd name="connsiteY0" fmla="*/ 15499 h 6850252"/>
              <a:gd name="connsiteX1" fmla="*/ 7237709 w 7237709"/>
              <a:gd name="connsiteY1" fmla="*/ 0 h 6850252"/>
              <a:gd name="connsiteX2" fmla="*/ 7237709 w 7237709"/>
              <a:gd name="connsiteY2" fmla="*/ 6850252 h 6850252"/>
              <a:gd name="connsiteX3" fmla="*/ 2789695 w 7237709"/>
              <a:gd name="connsiteY3" fmla="*/ 6850252 h 6850252"/>
              <a:gd name="connsiteX4" fmla="*/ 0 w 7237709"/>
              <a:gd name="connsiteY4" fmla="*/ 15499 h 6850252"/>
              <a:gd name="connsiteX0" fmla="*/ 0 w 6407630"/>
              <a:gd name="connsiteY0" fmla="*/ 46496 h 6850252"/>
              <a:gd name="connsiteX1" fmla="*/ 6407630 w 6407630"/>
              <a:gd name="connsiteY1" fmla="*/ 0 h 6850252"/>
              <a:gd name="connsiteX2" fmla="*/ 6407630 w 6407630"/>
              <a:gd name="connsiteY2" fmla="*/ 6850252 h 6850252"/>
              <a:gd name="connsiteX3" fmla="*/ 1959616 w 6407630"/>
              <a:gd name="connsiteY3" fmla="*/ 6850252 h 6850252"/>
              <a:gd name="connsiteX4" fmla="*/ 0 w 6407630"/>
              <a:gd name="connsiteY4" fmla="*/ 46496 h 6850252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959616 w 6407630"/>
              <a:gd name="connsiteY3" fmla="*/ 6865750 h 6865750"/>
              <a:gd name="connsiteX4" fmla="*/ 0 w 6407630"/>
              <a:gd name="connsiteY4" fmla="*/ 0 h 6865750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3892 w 6407630"/>
              <a:gd name="connsiteY3" fmla="*/ 6865750 h 6865750"/>
              <a:gd name="connsiteX4" fmla="*/ 0 w 6407630"/>
              <a:gd name="connsiteY4" fmla="*/ 0 h 6865750"/>
              <a:gd name="connsiteX0" fmla="*/ 715 w 6408345"/>
              <a:gd name="connsiteY0" fmla="*/ 0 h 7053580"/>
              <a:gd name="connsiteX1" fmla="*/ 6408345 w 6408345"/>
              <a:gd name="connsiteY1" fmla="*/ 15498 h 7053580"/>
              <a:gd name="connsiteX2" fmla="*/ 6408345 w 6408345"/>
              <a:gd name="connsiteY2" fmla="*/ 6865750 h 7053580"/>
              <a:gd name="connsiteX3" fmla="*/ 1424 w 6408345"/>
              <a:gd name="connsiteY3" fmla="*/ 7053580 h 7053580"/>
              <a:gd name="connsiteX4" fmla="*/ 715 w 6408345"/>
              <a:gd name="connsiteY4" fmla="*/ 0 h 70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8345" h="7053580">
                <a:moveTo>
                  <a:pt x="715" y="0"/>
                </a:moveTo>
                <a:lnTo>
                  <a:pt x="6408345" y="15498"/>
                </a:lnTo>
                <a:lnTo>
                  <a:pt x="6408345" y="6865750"/>
                </a:lnTo>
                <a:lnTo>
                  <a:pt x="1424" y="7053580"/>
                </a:lnTo>
                <a:cubicBezTo>
                  <a:pt x="-3207" y="4764997"/>
                  <a:pt x="5346" y="2288583"/>
                  <a:pt x="715" y="0"/>
                </a:cubicBezTo>
                <a:close/>
              </a:path>
            </a:pathLst>
          </a:custGeom>
          <a:gradFill>
            <a:gsLst>
              <a:gs pos="42000">
                <a:srgbClr val="007ABF"/>
              </a:gs>
              <a:gs pos="98000">
                <a:srgbClr val="00978F"/>
              </a:gs>
            </a:gsLst>
            <a:lin ang="0" scaled="0"/>
          </a:gradFill>
          <a:ln>
            <a:noFill/>
          </a:ln>
          <a:effectLst>
            <a:outerShdw dist="228600" dir="1680000" sx="29000" sy="29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84"/>
          <a:stretch/>
        </p:blipFill>
        <p:spPr>
          <a:xfrm>
            <a:off x="10928397" y="5793971"/>
            <a:ext cx="786059" cy="82030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85675" y="6217105"/>
            <a:ext cx="562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Конкурс «ТОП-5 по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клиентоориентированности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57300" y="781051"/>
            <a:ext cx="4386349" cy="3219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13813" y="768535"/>
            <a:ext cx="4339244" cy="3241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899457" y="2809029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МЕСТО ДЛЯ ФОТОГРАФИИ</a:t>
            </a:r>
            <a:endParaRPr lang="ru-RU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5120" y="2809029"/>
            <a:ext cx="309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МЕСТО ДЛЯ ФОТОГРАФИИ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01" y="6217105"/>
            <a:ext cx="484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Номинация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Лучшее пространство для отдыха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225" y="3790950"/>
            <a:ext cx="1023718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Терренкур — метод дозированных восхождений под определенным углом подъема по размеченным маршрутам. Терренкуры успешно применяются при многих болезнях, в т.ч. и при заболеваниях органов дыхания, и при явлениях общей слабости с целью оздоровления и укрепления больных, а также для профилактики заболевании.</a:t>
            </a:r>
          </a:p>
          <a:p>
            <a:r>
              <a:rPr lang="ru-RU" sz="1400" dirty="0" smtClean="0"/>
              <a:t>Они способствуют развитию у больных выносливости к возрастающим физическим нагрузкам и является активным методом, вызывающим реактивные сдвиги со стороны основных систем организма.</a:t>
            </a:r>
          </a:p>
          <a:p>
            <a:pPr algn="just"/>
            <a:r>
              <a:rPr lang="ru-RU" sz="1400" dirty="0" smtClean="0"/>
              <a:t>	В условиях детского санатория «Гуниб» терренкуры являются  одним из наиболее эффективных  методов лечения. К каждому терренкуру воспитатели и медсестры готовятся тщательно. Определяют цели, задачи, организуется </a:t>
            </a:r>
            <a:r>
              <a:rPr lang="ru-RU" sz="1400" dirty="0" err="1" smtClean="0"/>
              <a:t>досуг.Соблюдая</a:t>
            </a:r>
            <a:r>
              <a:rPr lang="ru-RU" sz="1400" dirty="0" smtClean="0"/>
              <a:t> принципы методики проведения терренкуров и с учетом специфики заболеваний органов дыхания, утверждены 15 терренкуров.</a:t>
            </a:r>
          </a:p>
          <a:p>
            <a:endParaRPr lang="ru-RU" sz="1400" dirty="0" smtClean="0"/>
          </a:p>
          <a:p>
            <a:pPr algn="just"/>
            <a:r>
              <a:rPr lang="ru-RU" sz="1400" dirty="0" smtClean="0">
                <a:solidFill>
                  <a:srgbClr val="007ABF"/>
                </a:solidFill>
                <a:latin typeface="Times New Roman" pitchFamily="18" charset="0"/>
                <a:cs typeface="Times New Roman" pitchFamily="18" charset="0"/>
              </a:rPr>
              <a:t>________________</a:t>
            </a:r>
            <a:endParaRPr lang="ru-RU" sz="1400" dirty="0">
              <a:solidFill>
                <a:srgbClr val="007A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190500"/>
            <a:ext cx="12192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Терренкуры - чудесный доктор!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C:\Users\User\Desktop\ФОТО КОНКУРС\DSC04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762000"/>
            <a:ext cx="5057775" cy="3286125"/>
          </a:xfrm>
          <a:prstGeom prst="rect">
            <a:avLst/>
          </a:prstGeom>
          <a:noFill/>
        </p:spPr>
      </p:pic>
      <p:pic>
        <p:nvPicPr>
          <p:cNvPr id="23554" name="Picture 2" descr="C:\Users\User\Desktop\ФОТО КОНКУРС\DSC054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1" y="781050"/>
            <a:ext cx="4610099" cy="3209924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28" b="11736"/>
          <a:stretch/>
        </p:blipFill>
        <p:spPr>
          <a:xfrm>
            <a:off x="457200" y="723899"/>
            <a:ext cx="5229225" cy="332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0250" y="752475"/>
            <a:ext cx="4705349" cy="3257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0279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5" y="1"/>
            <a:ext cx="9060873" cy="10039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ABF"/>
                </a:solidFill>
              </a:rPr>
              <a:t>                                    </a:t>
            </a:r>
            <a:r>
              <a:rPr lang="ru-RU" sz="2800" b="1" dirty="0" smtClean="0">
                <a:solidFill>
                  <a:srgbClr val="007ABF"/>
                </a:solidFill>
                <a:latin typeface="Times New Roman" pitchFamily="18" charset="0"/>
                <a:cs typeface="Times New Roman" pitchFamily="18" charset="0"/>
              </a:rPr>
              <a:t>Краеведческий музей и библиотека.</a:t>
            </a:r>
            <a:endParaRPr lang="ru-RU" sz="2800" b="1" dirty="0">
              <a:solidFill>
                <a:srgbClr val="007A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336232" y="759383"/>
            <a:ext cx="696516" cy="45719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6" baseline="-25000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0" y="5917223"/>
            <a:ext cx="12209471" cy="940777"/>
          </a:xfrm>
          <a:custGeom>
            <a:avLst/>
            <a:gdLst>
              <a:gd name="connsiteX0" fmla="*/ 0 w 4448014"/>
              <a:gd name="connsiteY0" fmla="*/ 0 h 6850252"/>
              <a:gd name="connsiteX1" fmla="*/ 4448014 w 4448014"/>
              <a:gd name="connsiteY1" fmla="*/ 0 h 6850252"/>
              <a:gd name="connsiteX2" fmla="*/ 4448014 w 4448014"/>
              <a:gd name="connsiteY2" fmla="*/ 6850252 h 6850252"/>
              <a:gd name="connsiteX3" fmla="*/ 0 w 4448014"/>
              <a:gd name="connsiteY3" fmla="*/ 6850252 h 6850252"/>
              <a:gd name="connsiteX4" fmla="*/ 0 w 4448014"/>
              <a:gd name="connsiteY4" fmla="*/ 0 h 6850252"/>
              <a:gd name="connsiteX0" fmla="*/ 0 w 7237709"/>
              <a:gd name="connsiteY0" fmla="*/ 15499 h 6850252"/>
              <a:gd name="connsiteX1" fmla="*/ 7237709 w 7237709"/>
              <a:gd name="connsiteY1" fmla="*/ 0 h 6850252"/>
              <a:gd name="connsiteX2" fmla="*/ 7237709 w 7237709"/>
              <a:gd name="connsiteY2" fmla="*/ 6850252 h 6850252"/>
              <a:gd name="connsiteX3" fmla="*/ 2789695 w 7237709"/>
              <a:gd name="connsiteY3" fmla="*/ 6850252 h 6850252"/>
              <a:gd name="connsiteX4" fmla="*/ 0 w 7237709"/>
              <a:gd name="connsiteY4" fmla="*/ 15499 h 6850252"/>
              <a:gd name="connsiteX0" fmla="*/ 0 w 6407630"/>
              <a:gd name="connsiteY0" fmla="*/ 46496 h 6850252"/>
              <a:gd name="connsiteX1" fmla="*/ 6407630 w 6407630"/>
              <a:gd name="connsiteY1" fmla="*/ 0 h 6850252"/>
              <a:gd name="connsiteX2" fmla="*/ 6407630 w 6407630"/>
              <a:gd name="connsiteY2" fmla="*/ 6850252 h 6850252"/>
              <a:gd name="connsiteX3" fmla="*/ 1959616 w 6407630"/>
              <a:gd name="connsiteY3" fmla="*/ 6850252 h 6850252"/>
              <a:gd name="connsiteX4" fmla="*/ 0 w 6407630"/>
              <a:gd name="connsiteY4" fmla="*/ 46496 h 6850252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959616 w 6407630"/>
              <a:gd name="connsiteY3" fmla="*/ 6865750 h 6865750"/>
              <a:gd name="connsiteX4" fmla="*/ 0 w 6407630"/>
              <a:gd name="connsiteY4" fmla="*/ 0 h 6865750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3892 w 6407630"/>
              <a:gd name="connsiteY3" fmla="*/ 6865750 h 6865750"/>
              <a:gd name="connsiteX4" fmla="*/ 0 w 6407630"/>
              <a:gd name="connsiteY4" fmla="*/ 0 h 6865750"/>
              <a:gd name="connsiteX0" fmla="*/ 715 w 6408345"/>
              <a:gd name="connsiteY0" fmla="*/ 0 h 7053580"/>
              <a:gd name="connsiteX1" fmla="*/ 6408345 w 6408345"/>
              <a:gd name="connsiteY1" fmla="*/ 15498 h 7053580"/>
              <a:gd name="connsiteX2" fmla="*/ 6408345 w 6408345"/>
              <a:gd name="connsiteY2" fmla="*/ 6865750 h 7053580"/>
              <a:gd name="connsiteX3" fmla="*/ 1424 w 6408345"/>
              <a:gd name="connsiteY3" fmla="*/ 7053580 h 7053580"/>
              <a:gd name="connsiteX4" fmla="*/ 715 w 6408345"/>
              <a:gd name="connsiteY4" fmla="*/ 0 h 70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8345" h="7053580">
                <a:moveTo>
                  <a:pt x="715" y="0"/>
                </a:moveTo>
                <a:lnTo>
                  <a:pt x="6408345" y="15498"/>
                </a:lnTo>
                <a:lnTo>
                  <a:pt x="6408345" y="6865750"/>
                </a:lnTo>
                <a:lnTo>
                  <a:pt x="1424" y="7053580"/>
                </a:lnTo>
                <a:cubicBezTo>
                  <a:pt x="-3207" y="4764997"/>
                  <a:pt x="5346" y="2288583"/>
                  <a:pt x="715" y="0"/>
                </a:cubicBezTo>
                <a:close/>
              </a:path>
            </a:pathLst>
          </a:custGeom>
          <a:gradFill>
            <a:gsLst>
              <a:gs pos="42000">
                <a:srgbClr val="007ABF"/>
              </a:gs>
              <a:gs pos="98000">
                <a:srgbClr val="00978F"/>
              </a:gs>
            </a:gsLst>
            <a:lin ang="0" scaled="0"/>
          </a:gradFill>
          <a:ln>
            <a:noFill/>
          </a:ln>
          <a:effectLst>
            <a:outerShdw dist="228600" dir="1680000" sx="29000" sy="29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84"/>
          <a:stretch/>
        </p:blipFill>
        <p:spPr>
          <a:xfrm>
            <a:off x="10928397" y="5793971"/>
            <a:ext cx="786059" cy="82030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85675" y="6217105"/>
            <a:ext cx="562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Конкурс «ТОП-5 по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клиентоориентированности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57300" y="781051"/>
            <a:ext cx="4386349" cy="3219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13813" y="768536"/>
            <a:ext cx="4339244" cy="3155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899457" y="2809029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МЕСТО ДЛЯ ФОТОГРАФИИ</a:t>
            </a:r>
            <a:endParaRPr lang="ru-RU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5120" y="2809029"/>
            <a:ext cx="309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МЕСТО ДЛЯ ФОТОГРАФИИ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01" y="6217105"/>
            <a:ext cx="484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Номинация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Лучшее пространство для отдыха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1274" y="4143375"/>
            <a:ext cx="46819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Основной целью духовно-нравственного воспитания является ориентация подрастающих поколений на ценности отечественной культуры, формирование у них бережного отношения к ее культурно-историческому прошлому.</a:t>
            </a:r>
            <a:endParaRPr lang="ru-RU" dirty="0">
              <a:solidFill>
                <a:srgbClr val="007A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94002" y="4229100"/>
            <a:ext cx="46194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этой целью в нашем санатории  функционирует краеведческий музей и библиотека.  Краевед и работник музея в увлекательной форме рассказывает детям о истории нашего края. Музей является любимым местом детей и их сопровождающих. В музее все желающие могут не только ознакомиться с прошлым , но и примерить национальные костюмы.</a:t>
            </a:r>
          </a:p>
          <a:p>
            <a:pPr algn="just"/>
            <a:r>
              <a:rPr lang="ru-RU" sz="1400" dirty="0" smtClean="0">
                <a:solidFill>
                  <a:srgbClr val="007ABF"/>
                </a:solidFill>
                <a:latin typeface="Times New Roman" pitchFamily="18" charset="0"/>
                <a:cs typeface="Times New Roman" pitchFamily="18" charset="0"/>
              </a:rPr>
              <a:t>___________________</a:t>
            </a:r>
            <a:endParaRPr lang="ru-RU" sz="1400" dirty="0">
              <a:solidFill>
                <a:srgbClr val="007A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САНАТОРИЯ КНИГА\Новая папка\DSC069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1" y="723900"/>
            <a:ext cx="4410074" cy="3228975"/>
          </a:xfrm>
          <a:prstGeom prst="rect">
            <a:avLst/>
          </a:prstGeom>
          <a:noFill/>
        </p:spPr>
      </p:pic>
      <p:pic>
        <p:nvPicPr>
          <p:cNvPr id="15" name="Picture 2" descr="C:\Users\User\Desktop\САНАТОРИЯ КНИГА\Новая папка\DSC069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0276" y="809625"/>
            <a:ext cx="4248150" cy="3076575"/>
          </a:xfrm>
          <a:prstGeom prst="rect">
            <a:avLst/>
          </a:prstGeom>
          <a:noFill/>
        </p:spPr>
      </p:pic>
      <p:pic>
        <p:nvPicPr>
          <p:cNvPr id="6" name="Picture 2" descr="C:\Users\User\Desktop\IMG_5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8349" y="742950"/>
            <a:ext cx="4448175" cy="3476625"/>
          </a:xfrm>
          <a:prstGeom prst="rect">
            <a:avLst/>
          </a:prstGeom>
          <a:noFill/>
        </p:spPr>
      </p:pic>
      <p:pic>
        <p:nvPicPr>
          <p:cNvPr id="7" name="Picture 2" descr="C:\Users\User\Desktop\WhatsApp Image 2020-01-27 at 11.17.01 (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1100" y="676275"/>
            <a:ext cx="4514850" cy="3400425"/>
          </a:xfrm>
          <a:prstGeom prst="rect">
            <a:avLst/>
          </a:prstGeom>
          <a:noFill/>
        </p:spPr>
      </p:pic>
      <p:pic>
        <p:nvPicPr>
          <p:cNvPr id="1027" name="Picture 3" descr="C:\Users\User\Desktop\WhatsApp Image 2020-01-27 at 11.17.00 (1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6924" y="752476"/>
            <a:ext cx="4791075" cy="3486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279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5" y="1"/>
            <a:ext cx="9060873" cy="10039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ABF"/>
                </a:solidFill>
              </a:rPr>
              <a:t>                                    </a:t>
            </a:r>
            <a:r>
              <a:rPr lang="ru-RU" sz="2800" b="1" dirty="0" smtClean="0">
                <a:solidFill>
                  <a:srgbClr val="007ABF"/>
                </a:solidFill>
                <a:latin typeface="Times New Roman" pitchFamily="18" charset="0"/>
                <a:cs typeface="Times New Roman" pitchFamily="18" charset="0"/>
              </a:rPr>
              <a:t>Краеведческий музей и библиотека.</a:t>
            </a:r>
            <a:endParaRPr lang="ru-RU" sz="2800" b="1" dirty="0">
              <a:solidFill>
                <a:srgbClr val="007A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336232" y="759383"/>
            <a:ext cx="696516" cy="45719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6" baseline="-25000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0" y="5917223"/>
            <a:ext cx="12209471" cy="940777"/>
          </a:xfrm>
          <a:custGeom>
            <a:avLst/>
            <a:gdLst>
              <a:gd name="connsiteX0" fmla="*/ 0 w 4448014"/>
              <a:gd name="connsiteY0" fmla="*/ 0 h 6850252"/>
              <a:gd name="connsiteX1" fmla="*/ 4448014 w 4448014"/>
              <a:gd name="connsiteY1" fmla="*/ 0 h 6850252"/>
              <a:gd name="connsiteX2" fmla="*/ 4448014 w 4448014"/>
              <a:gd name="connsiteY2" fmla="*/ 6850252 h 6850252"/>
              <a:gd name="connsiteX3" fmla="*/ 0 w 4448014"/>
              <a:gd name="connsiteY3" fmla="*/ 6850252 h 6850252"/>
              <a:gd name="connsiteX4" fmla="*/ 0 w 4448014"/>
              <a:gd name="connsiteY4" fmla="*/ 0 h 6850252"/>
              <a:gd name="connsiteX0" fmla="*/ 0 w 7237709"/>
              <a:gd name="connsiteY0" fmla="*/ 15499 h 6850252"/>
              <a:gd name="connsiteX1" fmla="*/ 7237709 w 7237709"/>
              <a:gd name="connsiteY1" fmla="*/ 0 h 6850252"/>
              <a:gd name="connsiteX2" fmla="*/ 7237709 w 7237709"/>
              <a:gd name="connsiteY2" fmla="*/ 6850252 h 6850252"/>
              <a:gd name="connsiteX3" fmla="*/ 2789695 w 7237709"/>
              <a:gd name="connsiteY3" fmla="*/ 6850252 h 6850252"/>
              <a:gd name="connsiteX4" fmla="*/ 0 w 7237709"/>
              <a:gd name="connsiteY4" fmla="*/ 15499 h 6850252"/>
              <a:gd name="connsiteX0" fmla="*/ 0 w 6407630"/>
              <a:gd name="connsiteY0" fmla="*/ 46496 h 6850252"/>
              <a:gd name="connsiteX1" fmla="*/ 6407630 w 6407630"/>
              <a:gd name="connsiteY1" fmla="*/ 0 h 6850252"/>
              <a:gd name="connsiteX2" fmla="*/ 6407630 w 6407630"/>
              <a:gd name="connsiteY2" fmla="*/ 6850252 h 6850252"/>
              <a:gd name="connsiteX3" fmla="*/ 1959616 w 6407630"/>
              <a:gd name="connsiteY3" fmla="*/ 6850252 h 6850252"/>
              <a:gd name="connsiteX4" fmla="*/ 0 w 6407630"/>
              <a:gd name="connsiteY4" fmla="*/ 46496 h 6850252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959616 w 6407630"/>
              <a:gd name="connsiteY3" fmla="*/ 6865750 h 6865750"/>
              <a:gd name="connsiteX4" fmla="*/ 0 w 6407630"/>
              <a:gd name="connsiteY4" fmla="*/ 0 h 6865750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3892 w 6407630"/>
              <a:gd name="connsiteY3" fmla="*/ 6865750 h 6865750"/>
              <a:gd name="connsiteX4" fmla="*/ 0 w 6407630"/>
              <a:gd name="connsiteY4" fmla="*/ 0 h 6865750"/>
              <a:gd name="connsiteX0" fmla="*/ 715 w 6408345"/>
              <a:gd name="connsiteY0" fmla="*/ 0 h 7053580"/>
              <a:gd name="connsiteX1" fmla="*/ 6408345 w 6408345"/>
              <a:gd name="connsiteY1" fmla="*/ 15498 h 7053580"/>
              <a:gd name="connsiteX2" fmla="*/ 6408345 w 6408345"/>
              <a:gd name="connsiteY2" fmla="*/ 6865750 h 7053580"/>
              <a:gd name="connsiteX3" fmla="*/ 1424 w 6408345"/>
              <a:gd name="connsiteY3" fmla="*/ 7053580 h 7053580"/>
              <a:gd name="connsiteX4" fmla="*/ 715 w 6408345"/>
              <a:gd name="connsiteY4" fmla="*/ 0 h 70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8345" h="7053580">
                <a:moveTo>
                  <a:pt x="715" y="0"/>
                </a:moveTo>
                <a:lnTo>
                  <a:pt x="6408345" y="15498"/>
                </a:lnTo>
                <a:lnTo>
                  <a:pt x="6408345" y="6865750"/>
                </a:lnTo>
                <a:lnTo>
                  <a:pt x="1424" y="7053580"/>
                </a:lnTo>
                <a:cubicBezTo>
                  <a:pt x="-3207" y="4764997"/>
                  <a:pt x="5346" y="2288583"/>
                  <a:pt x="715" y="0"/>
                </a:cubicBezTo>
                <a:close/>
              </a:path>
            </a:pathLst>
          </a:custGeom>
          <a:gradFill>
            <a:gsLst>
              <a:gs pos="42000">
                <a:srgbClr val="007ABF"/>
              </a:gs>
              <a:gs pos="98000">
                <a:srgbClr val="00978F"/>
              </a:gs>
            </a:gsLst>
            <a:lin ang="0" scaled="0"/>
          </a:gradFill>
          <a:ln>
            <a:noFill/>
          </a:ln>
          <a:effectLst>
            <a:outerShdw dist="228600" dir="1680000" sx="29000" sy="29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84"/>
          <a:stretch/>
        </p:blipFill>
        <p:spPr>
          <a:xfrm>
            <a:off x="10928397" y="5793971"/>
            <a:ext cx="786059" cy="82030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85675" y="6217105"/>
            <a:ext cx="562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Конкурс «ТОП-5 по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клиентоориентированности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57300" y="781051"/>
            <a:ext cx="4386349" cy="3219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13813" y="768536"/>
            <a:ext cx="4339244" cy="3155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899457" y="2809029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МЕСТО ДЛЯ ФОТОГРАФИИ</a:t>
            </a:r>
            <a:endParaRPr lang="ru-RU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5120" y="2809029"/>
            <a:ext cx="309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МЕСТО ДЛЯ ФОТОГРАФИИ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01" y="6217105"/>
            <a:ext cx="484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Номинация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Лучшее пространство для отдыха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94002" y="4229100"/>
            <a:ext cx="46194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7ABF"/>
                </a:solidFill>
                <a:latin typeface="Times New Roman" pitchFamily="18" charset="0"/>
                <a:cs typeface="Times New Roman" pitchFamily="18" charset="0"/>
              </a:rPr>
              <a:t>_________________</a:t>
            </a:r>
            <a:endParaRPr lang="ru-RU" sz="1400" dirty="0">
              <a:solidFill>
                <a:srgbClr val="007A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WhatsApp Image 2020-01-27 at 11.17.00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4" y="781050"/>
            <a:ext cx="4371975" cy="3209925"/>
          </a:xfrm>
          <a:prstGeom prst="rect">
            <a:avLst/>
          </a:prstGeom>
        </p:spPr>
      </p:pic>
      <p:pic>
        <p:nvPicPr>
          <p:cNvPr id="14" name="Рисунок 13" descr="WhatsApp Image 2020-01-27 at 11.17.0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752476"/>
            <a:ext cx="4410076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79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5" y="1"/>
            <a:ext cx="9060873" cy="10039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ABF"/>
                </a:solidFill>
              </a:rPr>
              <a:t>                                    </a:t>
            </a:r>
            <a:endParaRPr lang="ru-RU" sz="2800" b="1" dirty="0">
              <a:solidFill>
                <a:srgbClr val="007A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336232" y="759383"/>
            <a:ext cx="696516" cy="45719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6" baseline="-25000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0" y="5917223"/>
            <a:ext cx="12209471" cy="940777"/>
          </a:xfrm>
          <a:custGeom>
            <a:avLst/>
            <a:gdLst>
              <a:gd name="connsiteX0" fmla="*/ 0 w 4448014"/>
              <a:gd name="connsiteY0" fmla="*/ 0 h 6850252"/>
              <a:gd name="connsiteX1" fmla="*/ 4448014 w 4448014"/>
              <a:gd name="connsiteY1" fmla="*/ 0 h 6850252"/>
              <a:gd name="connsiteX2" fmla="*/ 4448014 w 4448014"/>
              <a:gd name="connsiteY2" fmla="*/ 6850252 h 6850252"/>
              <a:gd name="connsiteX3" fmla="*/ 0 w 4448014"/>
              <a:gd name="connsiteY3" fmla="*/ 6850252 h 6850252"/>
              <a:gd name="connsiteX4" fmla="*/ 0 w 4448014"/>
              <a:gd name="connsiteY4" fmla="*/ 0 h 6850252"/>
              <a:gd name="connsiteX0" fmla="*/ 0 w 7237709"/>
              <a:gd name="connsiteY0" fmla="*/ 15499 h 6850252"/>
              <a:gd name="connsiteX1" fmla="*/ 7237709 w 7237709"/>
              <a:gd name="connsiteY1" fmla="*/ 0 h 6850252"/>
              <a:gd name="connsiteX2" fmla="*/ 7237709 w 7237709"/>
              <a:gd name="connsiteY2" fmla="*/ 6850252 h 6850252"/>
              <a:gd name="connsiteX3" fmla="*/ 2789695 w 7237709"/>
              <a:gd name="connsiteY3" fmla="*/ 6850252 h 6850252"/>
              <a:gd name="connsiteX4" fmla="*/ 0 w 7237709"/>
              <a:gd name="connsiteY4" fmla="*/ 15499 h 6850252"/>
              <a:gd name="connsiteX0" fmla="*/ 0 w 6407630"/>
              <a:gd name="connsiteY0" fmla="*/ 46496 h 6850252"/>
              <a:gd name="connsiteX1" fmla="*/ 6407630 w 6407630"/>
              <a:gd name="connsiteY1" fmla="*/ 0 h 6850252"/>
              <a:gd name="connsiteX2" fmla="*/ 6407630 w 6407630"/>
              <a:gd name="connsiteY2" fmla="*/ 6850252 h 6850252"/>
              <a:gd name="connsiteX3" fmla="*/ 1959616 w 6407630"/>
              <a:gd name="connsiteY3" fmla="*/ 6850252 h 6850252"/>
              <a:gd name="connsiteX4" fmla="*/ 0 w 6407630"/>
              <a:gd name="connsiteY4" fmla="*/ 46496 h 6850252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959616 w 6407630"/>
              <a:gd name="connsiteY3" fmla="*/ 6865750 h 6865750"/>
              <a:gd name="connsiteX4" fmla="*/ 0 w 6407630"/>
              <a:gd name="connsiteY4" fmla="*/ 0 h 6865750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3892 w 6407630"/>
              <a:gd name="connsiteY3" fmla="*/ 6865750 h 6865750"/>
              <a:gd name="connsiteX4" fmla="*/ 0 w 6407630"/>
              <a:gd name="connsiteY4" fmla="*/ 0 h 6865750"/>
              <a:gd name="connsiteX0" fmla="*/ 715 w 6408345"/>
              <a:gd name="connsiteY0" fmla="*/ 0 h 7053580"/>
              <a:gd name="connsiteX1" fmla="*/ 6408345 w 6408345"/>
              <a:gd name="connsiteY1" fmla="*/ 15498 h 7053580"/>
              <a:gd name="connsiteX2" fmla="*/ 6408345 w 6408345"/>
              <a:gd name="connsiteY2" fmla="*/ 6865750 h 7053580"/>
              <a:gd name="connsiteX3" fmla="*/ 1424 w 6408345"/>
              <a:gd name="connsiteY3" fmla="*/ 7053580 h 7053580"/>
              <a:gd name="connsiteX4" fmla="*/ 715 w 6408345"/>
              <a:gd name="connsiteY4" fmla="*/ 0 h 70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8345" h="7053580">
                <a:moveTo>
                  <a:pt x="715" y="0"/>
                </a:moveTo>
                <a:lnTo>
                  <a:pt x="6408345" y="15498"/>
                </a:lnTo>
                <a:lnTo>
                  <a:pt x="6408345" y="6865750"/>
                </a:lnTo>
                <a:lnTo>
                  <a:pt x="1424" y="7053580"/>
                </a:lnTo>
                <a:cubicBezTo>
                  <a:pt x="-3207" y="4764997"/>
                  <a:pt x="5346" y="2288583"/>
                  <a:pt x="715" y="0"/>
                </a:cubicBezTo>
                <a:close/>
              </a:path>
            </a:pathLst>
          </a:custGeom>
          <a:gradFill>
            <a:gsLst>
              <a:gs pos="42000">
                <a:srgbClr val="007ABF"/>
              </a:gs>
              <a:gs pos="98000">
                <a:srgbClr val="00978F"/>
              </a:gs>
            </a:gsLst>
            <a:lin ang="0" scaled="0"/>
          </a:gradFill>
          <a:ln>
            <a:noFill/>
          </a:ln>
          <a:effectLst>
            <a:outerShdw dist="228600" dir="1680000" sx="29000" sy="29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84"/>
          <a:stretch/>
        </p:blipFill>
        <p:spPr>
          <a:xfrm>
            <a:off x="10928397" y="5793971"/>
            <a:ext cx="786059" cy="82030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85675" y="6217105"/>
            <a:ext cx="562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Конкурс «ТОП-5 по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клиентоориентированности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57300" y="781051"/>
            <a:ext cx="4386349" cy="3219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13813" y="768536"/>
            <a:ext cx="4339244" cy="3155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899457" y="2809029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МЕСТО ДЛЯ ФОТОГРАФИИ</a:t>
            </a:r>
            <a:endParaRPr lang="ru-RU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5120" y="2809029"/>
            <a:ext cx="309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МЕСТО ДЛЯ ФОТОГРАФИИ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01" y="6217105"/>
            <a:ext cx="484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Номинация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Лучшее пространство для отдыха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5375" y="4229100"/>
            <a:ext cx="94180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7AB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/>
              <a:t>Значение уголка живой природы в детских учреждениях - одно из необходимых условий наглядного и действенного ознакомления детей с природой. С этой целью у нас в санатории в живом уголке на территории  имеются олени, кролики. В уголке живой природы ребята могут в течение всего дня подходить к животным рассматривать их, вести за ними длительные наблюдения. А также лично кормить оленей и кроликов..</a:t>
            </a:r>
          </a:p>
          <a:p>
            <a:pPr algn="just"/>
            <a:r>
              <a:rPr lang="ru-RU" sz="1400" b="1" dirty="0" smtClean="0"/>
              <a:t>У детей расширяются конкретные знания о природе. При ознакомлении с живыми объектами, развивается наблюдательность, интерес к природе. Во время ухода за обитателями уголка природы у детей формируются трудовые навыки и такие ценные качества, как трудолюбие, бережное отношение к живому, ответственность за порученное дело.</a:t>
            </a:r>
          </a:p>
          <a:p>
            <a:pPr algn="just"/>
            <a:r>
              <a:rPr lang="ru-RU" sz="1400" b="1" dirty="0" smtClean="0"/>
              <a:t> </a:t>
            </a:r>
          </a:p>
          <a:p>
            <a:pPr algn="just"/>
            <a:r>
              <a:rPr lang="ru-RU" sz="1400" dirty="0" smtClean="0">
                <a:solidFill>
                  <a:srgbClr val="007ABF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endParaRPr lang="ru-RU" sz="1400" dirty="0">
              <a:solidFill>
                <a:srgbClr val="007A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САНАТОРИЯ КНИГА\Новая папка\DSC069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1" y="723900"/>
            <a:ext cx="4410074" cy="3228975"/>
          </a:xfrm>
          <a:prstGeom prst="rect">
            <a:avLst/>
          </a:prstGeom>
          <a:noFill/>
        </p:spPr>
      </p:pic>
      <p:pic>
        <p:nvPicPr>
          <p:cNvPr id="15" name="Picture 2" descr="C:\Users\User\Desktop\САНАТОРИЯ КНИГА\Новая папка\DSC069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0276" y="809625"/>
            <a:ext cx="4248150" cy="3076575"/>
          </a:xfrm>
          <a:prstGeom prst="rect">
            <a:avLst/>
          </a:prstGeom>
          <a:noFill/>
        </p:spPr>
      </p:pic>
      <p:pic>
        <p:nvPicPr>
          <p:cNvPr id="6" name="Picture 2" descr="C:\Users\User\Desktop\IMG_5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8349" y="838200"/>
            <a:ext cx="4448175" cy="3381375"/>
          </a:xfrm>
          <a:prstGeom prst="rect">
            <a:avLst/>
          </a:prstGeom>
          <a:noFill/>
        </p:spPr>
      </p:pic>
      <p:pic>
        <p:nvPicPr>
          <p:cNvPr id="21" name="Picture 2" descr="C:\Users\User\Desktop\ФОТО КОНКУРС\DSC048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9676" y="676275"/>
            <a:ext cx="4448174" cy="3619500"/>
          </a:xfrm>
          <a:prstGeom prst="rect">
            <a:avLst/>
          </a:prstGeom>
          <a:noFill/>
        </p:spPr>
      </p:pic>
      <p:pic>
        <p:nvPicPr>
          <p:cNvPr id="22" name="Picture 3" descr="C:\Users\User\Desktop\САНАТОРИЯ КНИГА\Новая папка\DSC069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8826" y="695326"/>
            <a:ext cx="4629150" cy="351472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80999" y="152399"/>
            <a:ext cx="11477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Живой  уголок на природе. Гордость санатория – Пятнистые  олени.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0279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5" y="1"/>
            <a:ext cx="11616345" cy="1003932"/>
          </a:xfrm>
        </p:spPr>
        <p:txBody>
          <a:bodyPr>
            <a:normAutofit/>
          </a:bodyPr>
          <a:lstStyle/>
          <a:p>
            <a:r>
              <a:rPr lang="ru-RU" sz="2400" smtClean="0">
                <a:solidFill>
                  <a:srgbClr val="007ABF"/>
                </a:solidFill>
              </a:rPr>
              <a:t>                                                  </a:t>
            </a:r>
            <a:r>
              <a:rPr lang="ru-RU" sz="4000" b="1" smtClean="0">
                <a:solidFill>
                  <a:srgbClr val="007ABF"/>
                </a:solidFill>
                <a:latin typeface="Times New Roman" pitchFamily="18" charset="0"/>
                <a:cs typeface="Times New Roman" pitchFamily="18" charset="0"/>
              </a:rPr>
              <a:t>Фитокабинет.</a:t>
            </a:r>
            <a:endParaRPr lang="ru-RU" sz="4000" b="1" dirty="0">
              <a:solidFill>
                <a:srgbClr val="007A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336232" y="759383"/>
            <a:ext cx="696516" cy="45719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6" baseline="-25000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0" y="5917223"/>
            <a:ext cx="12209471" cy="940777"/>
          </a:xfrm>
          <a:custGeom>
            <a:avLst/>
            <a:gdLst>
              <a:gd name="connsiteX0" fmla="*/ 0 w 4448014"/>
              <a:gd name="connsiteY0" fmla="*/ 0 h 6850252"/>
              <a:gd name="connsiteX1" fmla="*/ 4448014 w 4448014"/>
              <a:gd name="connsiteY1" fmla="*/ 0 h 6850252"/>
              <a:gd name="connsiteX2" fmla="*/ 4448014 w 4448014"/>
              <a:gd name="connsiteY2" fmla="*/ 6850252 h 6850252"/>
              <a:gd name="connsiteX3" fmla="*/ 0 w 4448014"/>
              <a:gd name="connsiteY3" fmla="*/ 6850252 h 6850252"/>
              <a:gd name="connsiteX4" fmla="*/ 0 w 4448014"/>
              <a:gd name="connsiteY4" fmla="*/ 0 h 6850252"/>
              <a:gd name="connsiteX0" fmla="*/ 0 w 7237709"/>
              <a:gd name="connsiteY0" fmla="*/ 15499 h 6850252"/>
              <a:gd name="connsiteX1" fmla="*/ 7237709 w 7237709"/>
              <a:gd name="connsiteY1" fmla="*/ 0 h 6850252"/>
              <a:gd name="connsiteX2" fmla="*/ 7237709 w 7237709"/>
              <a:gd name="connsiteY2" fmla="*/ 6850252 h 6850252"/>
              <a:gd name="connsiteX3" fmla="*/ 2789695 w 7237709"/>
              <a:gd name="connsiteY3" fmla="*/ 6850252 h 6850252"/>
              <a:gd name="connsiteX4" fmla="*/ 0 w 7237709"/>
              <a:gd name="connsiteY4" fmla="*/ 15499 h 6850252"/>
              <a:gd name="connsiteX0" fmla="*/ 0 w 6407630"/>
              <a:gd name="connsiteY0" fmla="*/ 46496 h 6850252"/>
              <a:gd name="connsiteX1" fmla="*/ 6407630 w 6407630"/>
              <a:gd name="connsiteY1" fmla="*/ 0 h 6850252"/>
              <a:gd name="connsiteX2" fmla="*/ 6407630 w 6407630"/>
              <a:gd name="connsiteY2" fmla="*/ 6850252 h 6850252"/>
              <a:gd name="connsiteX3" fmla="*/ 1959616 w 6407630"/>
              <a:gd name="connsiteY3" fmla="*/ 6850252 h 6850252"/>
              <a:gd name="connsiteX4" fmla="*/ 0 w 6407630"/>
              <a:gd name="connsiteY4" fmla="*/ 46496 h 6850252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959616 w 6407630"/>
              <a:gd name="connsiteY3" fmla="*/ 6865750 h 6865750"/>
              <a:gd name="connsiteX4" fmla="*/ 0 w 6407630"/>
              <a:gd name="connsiteY4" fmla="*/ 0 h 6865750"/>
              <a:gd name="connsiteX0" fmla="*/ 0 w 6407630"/>
              <a:gd name="connsiteY0" fmla="*/ 0 h 6865750"/>
              <a:gd name="connsiteX1" fmla="*/ 6407630 w 6407630"/>
              <a:gd name="connsiteY1" fmla="*/ 15498 h 6865750"/>
              <a:gd name="connsiteX2" fmla="*/ 6407630 w 6407630"/>
              <a:gd name="connsiteY2" fmla="*/ 6865750 h 6865750"/>
              <a:gd name="connsiteX3" fmla="*/ 13892 w 6407630"/>
              <a:gd name="connsiteY3" fmla="*/ 6865750 h 6865750"/>
              <a:gd name="connsiteX4" fmla="*/ 0 w 6407630"/>
              <a:gd name="connsiteY4" fmla="*/ 0 h 6865750"/>
              <a:gd name="connsiteX0" fmla="*/ 715 w 6408345"/>
              <a:gd name="connsiteY0" fmla="*/ 0 h 7053580"/>
              <a:gd name="connsiteX1" fmla="*/ 6408345 w 6408345"/>
              <a:gd name="connsiteY1" fmla="*/ 15498 h 7053580"/>
              <a:gd name="connsiteX2" fmla="*/ 6408345 w 6408345"/>
              <a:gd name="connsiteY2" fmla="*/ 6865750 h 7053580"/>
              <a:gd name="connsiteX3" fmla="*/ 1424 w 6408345"/>
              <a:gd name="connsiteY3" fmla="*/ 7053580 h 7053580"/>
              <a:gd name="connsiteX4" fmla="*/ 715 w 6408345"/>
              <a:gd name="connsiteY4" fmla="*/ 0 h 70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8345" h="7053580">
                <a:moveTo>
                  <a:pt x="715" y="0"/>
                </a:moveTo>
                <a:lnTo>
                  <a:pt x="6408345" y="15498"/>
                </a:lnTo>
                <a:lnTo>
                  <a:pt x="6408345" y="6865750"/>
                </a:lnTo>
                <a:lnTo>
                  <a:pt x="1424" y="7053580"/>
                </a:lnTo>
                <a:cubicBezTo>
                  <a:pt x="-3207" y="4764997"/>
                  <a:pt x="5346" y="2288583"/>
                  <a:pt x="715" y="0"/>
                </a:cubicBezTo>
                <a:close/>
              </a:path>
            </a:pathLst>
          </a:custGeom>
          <a:gradFill>
            <a:gsLst>
              <a:gs pos="42000">
                <a:srgbClr val="007ABF"/>
              </a:gs>
              <a:gs pos="98000">
                <a:srgbClr val="00978F"/>
              </a:gs>
            </a:gsLst>
            <a:lin ang="0" scaled="0"/>
          </a:gradFill>
          <a:ln>
            <a:noFill/>
          </a:ln>
          <a:effectLst>
            <a:outerShdw dist="228600" dir="1680000" sx="29000" sy="29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84"/>
          <a:stretch/>
        </p:blipFill>
        <p:spPr>
          <a:xfrm>
            <a:off x="10928397" y="5793971"/>
            <a:ext cx="786059" cy="82030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85675" y="6217105"/>
            <a:ext cx="562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Конкурс «ТОП-5 по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клиентоориентированности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39882" y="1130486"/>
            <a:ext cx="4256117" cy="30319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51913" y="1120961"/>
            <a:ext cx="4339244" cy="3060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899457" y="2809029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МЕСТО ДЛЯ ФОТОГРАФИИ</a:t>
            </a:r>
            <a:endParaRPr lang="ru-RU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5120" y="2809029"/>
            <a:ext cx="309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МЕСТО ДЛЯ ФОТОГРАФИИ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01" y="6217105"/>
            <a:ext cx="484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Номинация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Лучшее пространство для отдыха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901" y="4238625"/>
            <a:ext cx="537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Фитокабинет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санатория "Гуниб" зарекомендовал себя как прекрасное средство укрепления здоровья детей с заболеваниями органов дыхания.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Фитобар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оснащен профессиональным оборудованием для приготовления  кислородных коктейлей с сохранением всех полезных веществ.</a:t>
            </a:r>
          </a:p>
          <a:p>
            <a:r>
              <a:rPr lang="ru-RU" dirty="0" smtClean="0">
                <a:solidFill>
                  <a:srgbClr val="007ABF"/>
                </a:solidFill>
                <a:latin typeface="Times New Roman" pitchFamily="18" charset="0"/>
                <a:cs typeface="Times New Roman" pitchFamily="18" charset="0"/>
              </a:rPr>
              <a:t>___________________</a:t>
            </a:r>
            <a:endParaRPr lang="ru-RU" dirty="0">
              <a:solidFill>
                <a:srgbClr val="007A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94002" y="4257675"/>
            <a:ext cx="5407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Прекрасный оздоровляющий напиток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фитокабинете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санатория - кислородный коктейль.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представляет собой вкусную пену из пузырьков,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наполненных живительным кислородом.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состав коктейля входят разнообразные,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соки, сиропы, травяные и лекарственный сборы.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smtClean="0">
                <a:solidFill>
                  <a:srgbClr val="007ABF"/>
                </a:solidFill>
                <a:latin typeface="+mj-lt"/>
              </a:rPr>
              <a:t> _____________________</a:t>
            </a:r>
            <a:endParaRPr lang="ru-RU" dirty="0">
              <a:solidFill>
                <a:srgbClr val="007ABF"/>
              </a:solidFill>
              <a:latin typeface="+mj-lt"/>
            </a:endParaRPr>
          </a:p>
        </p:txBody>
      </p:sp>
      <p:pic>
        <p:nvPicPr>
          <p:cNvPr id="1026" name="Picture 2" descr="DSC066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742951"/>
            <a:ext cx="51911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SC066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1" y="695326"/>
            <a:ext cx="4467224" cy="346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2798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</TotalTime>
  <Words>850</Words>
  <Application>Microsoft Office PowerPoint</Application>
  <PresentationFormat>Произвольный</PresentationFormat>
  <Paragraphs>144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ПЛАН С УКАЗАНИЕМ МЕСТ РАСПОЛОЖЕНИЯ ПРОСТРАНСТВ ДЛЯ ОТДЫХА</vt:lpstr>
      <vt:lpstr>ПЛАН С УКАЗАНИЕМ ТЕРРЕНКУРОВ</vt:lpstr>
      <vt:lpstr>                                    </vt:lpstr>
      <vt:lpstr>                                    </vt:lpstr>
      <vt:lpstr>                                    Краеведческий музей и библиотека.</vt:lpstr>
      <vt:lpstr>                                    Краеведческий музей и библиотека.</vt:lpstr>
      <vt:lpstr>                                    </vt:lpstr>
      <vt:lpstr>                                                  Фитокабинет.</vt:lpstr>
      <vt:lpstr>                                     Конкурс стихов Расула Гамзатова</vt:lpstr>
      <vt:lpstr>               Участие в мероприятиях, посвященных 90-летию Гунибского района.</vt:lpstr>
      <vt:lpstr>Праздник «Золотая осень»</vt:lpstr>
      <vt:lpstr>                                   </vt:lpstr>
      <vt:lpstr>Гордость санатория – наши сотрудники. Стаж многих их них боле 30 лет. Многие трудятся со дня основания санатория. </vt:lpstr>
      <vt:lpstr>Слайд 15</vt:lpstr>
      <vt:lpstr>             ДЕТСКИЙ  САНАТОРИЙ «ГУНИБ»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АОТ Рейтинг ТОП 100 российских здравниц существует с 2015 года</dc:title>
  <dc:creator>Данилов Михаил Валентинович</dc:creator>
  <cp:lastModifiedBy>Пользователь</cp:lastModifiedBy>
  <cp:revision>263</cp:revision>
  <dcterms:created xsi:type="dcterms:W3CDTF">2019-10-28T11:37:29Z</dcterms:created>
  <dcterms:modified xsi:type="dcterms:W3CDTF">2020-01-27T09:25:52Z</dcterms:modified>
</cp:coreProperties>
</file>